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3"/>
  </p:notesMasterIdLst>
  <p:handoutMasterIdLst>
    <p:handoutMasterId r:id="rId24"/>
  </p:handoutMasterIdLst>
  <p:sldIdLst>
    <p:sldId id="256" r:id="rId5"/>
    <p:sldId id="258" r:id="rId6"/>
    <p:sldId id="272" r:id="rId7"/>
    <p:sldId id="273" r:id="rId8"/>
    <p:sldId id="274" r:id="rId9"/>
    <p:sldId id="275" r:id="rId10"/>
    <p:sldId id="276" r:id="rId11"/>
    <p:sldId id="277" r:id="rId12"/>
    <p:sldId id="281" r:id="rId13"/>
    <p:sldId id="282" r:id="rId14"/>
    <p:sldId id="261" r:id="rId15"/>
    <p:sldId id="284" r:id="rId16"/>
    <p:sldId id="285" r:id="rId17"/>
    <p:sldId id="286" r:id="rId18"/>
    <p:sldId id="287" r:id="rId19"/>
    <p:sldId id="288" r:id="rId20"/>
    <p:sldId id="266" r:id="rId21"/>
    <p:sldId id="29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BCBCB"/>
    <a:srgbClr val="A7A7A7"/>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0704" autoAdjust="0"/>
  </p:normalViewPr>
  <p:slideViewPr>
    <p:cSldViewPr snapToGrid="0">
      <p:cViewPr varScale="1">
        <p:scale>
          <a:sx n="63" d="100"/>
          <a:sy n="63" d="100"/>
        </p:scale>
        <p:origin x="804" y="5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5/8/2023</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5/8/2023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 Id="rId5" Type="http://schemas.openxmlformats.org/officeDocument/2006/relationships/image" Target="../media/image30.jpe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5" Type="http://schemas.openxmlformats.org/officeDocument/2006/relationships/image" Target="../media/image30.jpe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893561" y="564119"/>
            <a:ext cx="4941771" cy="1777522"/>
          </a:xfrm>
        </p:spPr>
        <p:txBody>
          <a:bodyPr/>
          <a:lstStyle/>
          <a:p>
            <a:pPr algn="ctr"/>
            <a:r>
              <a:rPr lang="en-US" sz="5400" dirty="0"/>
              <a:t>WINE QUALITY PREDICTION</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893561" y="2885440"/>
            <a:ext cx="4941770" cy="2844800"/>
          </a:xfrm>
        </p:spPr>
        <p:txBody>
          <a:bodyPr>
            <a:normAutofit fontScale="92500" lnSpcReduction="10000"/>
          </a:bodyPr>
          <a:lstStyle/>
          <a:p>
            <a:pPr algn="ctr"/>
            <a:r>
              <a:rPr lang="en-US" sz="2400" dirty="0"/>
              <a:t>Under the Guidance of </a:t>
            </a:r>
          </a:p>
          <a:p>
            <a:pPr algn="ctr"/>
            <a:r>
              <a:rPr lang="en-US" sz="2400" dirty="0"/>
              <a:t>Professor Syed Jawad Shah</a:t>
            </a:r>
          </a:p>
          <a:p>
            <a:r>
              <a:rPr lang="en-US" sz="2400" dirty="0"/>
              <a:t>Done By Group UNIQUE</a:t>
            </a:r>
          </a:p>
          <a:p>
            <a:r>
              <a:rPr lang="en-US" sz="2400" dirty="0"/>
              <a:t>Vijayeshwari Palakurthi</a:t>
            </a:r>
          </a:p>
          <a:p>
            <a:r>
              <a:rPr lang="en-US" sz="2400" dirty="0"/>
              <a:t>Nimisha </a:t>
            </a:r>
            <a:r>
              <a:rPr lang="en-US" sz="2400" dirty="0" err="1"/>
              <a:t>Chunduru</a:t>
            </a:r>
            <a:endParaRPr lang="en-US" sz="2400" dirty="0"/>
          </a:p>
          <a:p>
            <a:r>
              <a:rPr lang="en-US" sz="2400" dirty="0" err="1"/>
              <a:t>Chanikya</a:t>
            </a:r>
            <a:r>
              <a:rPr lang="en-US" sz="2400" dirty="0"/>
              <a:t> Atluri</a:t>
            </a:r>
          </a:p>
          <a:p>
            <a:r>
              <a:rPr lang="en-US" sz="2400" dirty="0" err="1"/>
              <a:t>Pravalika</a:t>
            </a:r>
            <a:r>
              <a:rPr lang="en-US" sz="2400" dirty="0"/>
              <a:t> </a:t>
            </a:r>
            <a:r>
              <a:rPr lang="en-US" sz="2400" dirty="0" err="1"/>
              <a:t>Muppalaneni</a:t>
            </a:r>
            <a:endParaRPr lang="en-US" sz="2400" dirty="0"/>
          </a:p>
        </p:txBody>
      </p:sp>
      <p:pic>
        <p:nvPicPr>
          <p:cNvPr id="7" name="Picture 6" descr="Wine bottles and glasses on a table&#10;&#10;Description automatically generated with medium confidence">
            <a:extLst>
              <a:ext uri="{FF2B5EF4-FFF2-40B4-BE49-F238E27FC236}">
                <a16:creationId xmlns:a16="http://schemas.microsoft.com/office/drawing/2014/main" id="{7F941A1F-539B-6DA8-6940-296F3CC7692B}"/>
              </a:ext>
            </a:extLst>
          </p:cNvPr>
          <p:cNvPicPr>
            <a:picLocks noChangeAspect="1"/>
          </p:cNvPicPr>
          <p:nvPr/>
        </p:nvPicPr>
        <p:blipFill>
          <a:blip r:embed="rId2">
            <a:extLst>
              <a:ext uri="{BEBA8EAE-BF5A-486C-A8C5-ECC9F3942E4B}">
                <a14:imgProps xmlns:a14="http://schemas.microsoft.com/office/drawing/2010/main">
                  <a14:imgLayer r:embed="rId3">
                    <a14:imgEffect>
                      <a14:artisticCrisscrossEtching/>
                    </a14:imgEffect>
                  </a14:imgLayer>
                </a14:imgProps>
              </a:ext>
            </a:extLst>
          </a:blip>
          <a:stretch>
            <a:fillRect/>
          </a:stretch>
        </p:blipFill>
        <p:spPr>
          <a:xfrm>
            <a:off x="1043492" y="0"/>
            <a:ext cx="5146936" cy="6858000"/>
          </a:xfrm>
          <a:prstGeom prst="rect">
            <a:avLst/>
          </a:prstGeom>
        </p:spPr>
      </p:pic>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FF767-9523-F175-4435-BB0DB457194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0AF9B61-C113-F2DE-3A95-A584F3901AA7}"/>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236EF9B4-EE51-BDF3-8662-7211CCAF61AB}"/>
              </a:ext>
            </a:extLst>
          </p:cNvPr>
          <p:cNvSpPr>
            <a:spLocks noGrp="1"/>
          </p:cNvSpPr>
          <p:nvPr>
            <p:ph type="dt" sz="half" idx="10"/>
          </p:nvPr>
        </p:nvSpPr>
        <p:spPr/>
        <p:txBody>
          <a:bodyPr/>
          <a:lstStyle/>
          <a:p>
            <a:r>
              <a:rPr lang="en-US"/>
              <a:t>20XX</a:t>
            </a:r>
            <a:endParaRPr lang="en-US" dirty="0"/>
          </a:p>
        </p:txBody>
      </p:sp>
      <p:sp>
        <p:nvSpPr>
          <p:cNvPr id="6" name="Slide Number Placeholder 5">
            <a:extLst>
              <a:ext uri="{FF2B5EF4-FFF2-40B4-BE49-F238E27FC236}">
                <a16:creationId xmlns:a16="http://schemas.microsoft.com/office/drawing/2014/main" id="{28F0733E-7C66-D418-D879-AD68D10DAA93}"/>
              </a:ext>
            </a:extLst>
          </p:cNvPr>
          <p:cNvSpPr>
            <a:spLocks noGrp="1"/>
          </p:cNvSpPr>
          <p:nvPr>
            <p:ph type="sldNum" sz="quarter" idx="12"/>
          </p:nvPr>
        </p:nvSpPr>
        <p:spPr/>
        <p:txBody>
          <a:bodyPr/>
          <a:lstStyle/>
          <a:p>
            <a:fld id="{A49DFD55-3C28-40EF-9E31-A92D2E4017FF}" type="slidenum">
              <a:rPr lang="en-US" smtClean="0"/>
              <a:pPr/>
              <a:t>10</a:t>
            </a:fld>
            <a:endParaRPr lang="en-US" dirty="0"/>
          </a:p>
        </p:txBody>
      </p:sp>
      <p:pic>
        <p:nvPicPr>
          <p:cNvPr id="8" name="Picture 7">
            <a:extLst>
              <a:ext uri="{FF2B5EF4-FFF2-40B4-BE49-F238E27FC236}">
                <a16:creationId xmlns:a16="http://schemas.microsoft.com/office/drawing/2014/main" id="{EE123CB5-941F-286B-7C37-B9D69F8C9EB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762"/>
            <a:ext cx="12120880" cy="6848475"/>
          </a:xfrm>
          <a:prstGeom prst="rect">
            <a:avLst/>
          </a:prstGeom>
          <a:noFill/>
          <a:ln>
            <a:noFill/>
          </a:ln>
        </p:spPr>
      </p:pic>
    </p:spTree>
    <p:extLst>
      <p:ext uri="{BB962C8B-B14F-4D97-AF65-F5344CB8AC3E}">
        <p14:creationId xmlns:p14="http://schemas.microsoft.com/office/powerpoint/2010/main" val="923922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
            <a:extLst>
              <a:ext uri="{FF2B5EF4-FFF2-40B4-BE49-F238E27FC236}">
                <a16:creationId xmlns:a16="http://schemas.microsoft.com/office/drawing/2014/main" id="{B40E6018-A248-9AF8-27C0-393E6DFFF74F}"/>
              </a:ext>
            </a:extLst>
          </p:cNvPr>
          <p:cNvSpPr>
            <a:spLocks noGrp="1"/>
          </p:cNvSpPr>
          <p:nvPr>
            <p:ph type="body" idx="1"/>
          </p:nvPr>
        </p:nvSpPr>
        <p:spPr>
          <a:xfrm>
            <a:off x="732154" y="1216973"/>
            <a:ext cx="11022965" cy="1358266"/>
          </a:xfrm>
        </p:spPr>
        <p:txBody>
          <a:bodyPr>
            <a:normAutofit/>
          </a:bodyPr>
          <a:lstStyle/>
          <a:p>
            <a:r>
              <a:rPr lang="en-US" sz="2400" dirty="0"/>
              <a:t>Hyperparameters, the quantity of observations, and the results of each observation were employed to enhance the performance of the support vector machine model.</a:t>
            </a:r>
          </a:p>
        </p:txBody>
      </p:sp>
      <p:sp>
        <p:nvSpPr>
          <p:cNvPr id="9" name="Date Placeholder 8">
            <a:extLst>
              <a:ext uri="{FF2B5EF4-FFF2-40B4-BE49-F238E27FC236}">
                <a16:creationId xmlns:a16="http://schemas.microsoft.com/office/drawing/2014/main" id="{B86AD343-7149-4E7C-BD28-3080F25980CF}"/>
              </a:ext>
            </a:extLst>
          </p:cNvPr>
          <p:cNvSpPr>
            <a:spLocks noGrp="1"/>
          </p:cNvSpPr>
          <p:nvPr>
            <p:ph type="dt" sz="half" idx="10"/>
          </p:nvPr>
        </p:nvSpPr>
        <p:spPr/>
        <p:txBody>
          <a:bodyPr/>
          <a:lstStyle/>
          <a:p>
            <a:r>
              <a:rPr lang="en-US" dirty="0"/>
              <a:t>20XX</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p:txBody>
          <a:bodyPr/>
          <a:lstStyle/>
          <a:p>
            <a:fld id="{A49DFD55-3C28-40EF-9E31-A92D2E4017FF}" type="slidenum">
              <a:rPr lang="en-US" smtClean="0"/>
              <a:pPr/>
              <a:t>11</a:t>
            </a:fld>
            <a:endParaRPr lang="en-US" dirty="0"/>
          </a:p>
        </p:txBody>
      </p:sp>
      <p:sp>
        <p:nvSpPr>
          <p:cNvPr id="24" name="Title 1">
            <a:extLst>
              <a:ext uri="{FF2B5EF4-FFF2-40B4-BE49-F238E27FC236}">
                <a16:creationId xmlns:a16="http://schemas.microsoft.com/office/drawing/2014/main" id="{C4719E58-EDFF-1BDB-6A50-4CDCA57166E9}"/>
              </a:ext>
            </a:extLst>
          </p:cNvPr>
          <p:cNvSpPr txBox="1">
            <a:spLocks/>
          </p:cNvSpPr>
          <p:nvPr/>
        </p:nvSpPr>
        <p:spPr>
          <a:xfrm>
            <a:off x="1482725" y="696279"/>
            <a:ext cx="5111750" cy="120491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dirty="0"/>
              <a:t>hyperparameter tuning</a:t>
            </a:r>
          </a:p>
        </p:txBody>
      </p:sp>
      <p:pic>
        <p:nvPicPr>
          <p:cNvPr id="28" name="Picture 27">
            <a:extLst>
              <a:ext uri="{FF2B5EF4-FFF2-40B4-BE49-F238E27FC236}">
                <a16:creationId xmlns:a16="http://schemas.microsoft.com/office/drawing/2014/main" id="{438AFACF-92F5-96EB-3ABA-97F1787D196C}"/>
              </a:ext>
            </a:extLst>
          </p:cNvPr>
          <p:cNvPicPr>
            <a:picLocks noChangeAspect="1"/>
          </p:cNvPicPr>
          <p:nvPr/>
        </p:nvPicPr>
        <p:blipFill>
          <a:blip r:embed="rId2"/>
          <a:stretch>
            <a:fillRect/>
          </a:stretch>
        </p:blipFill>
        <p:spPr>
          <a:xfrm>
            <a:off x="3042650" y="2849719"/>
            <a:ext cx="5967486" cy="3597276"/>
          </a:xfrm>
          <a:prstGeom prst="rect">
            <a:avLst/>
          </a:prstGeom>
        </p:spPr>
      </p:pic>
    </p:spTree>
    <p:extLst>
      <p:ext uri="{BB962C8B-B14F-4D97-AF65-F5344CB8AC3E}">
        <p14:creationId xmlns:p14="http://schemas.microsoft.com/office/powerpoint/2010/main" val="1429429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0E43A5E-679F-73C0-5496-3660541B91A7}"/>
              </a:ext>
            </a:extLst>
          </p:cNvPr>
          <p:cNvSpPr>
            <a:spLocks noGrp="1"/>
          </p:cNvSpPr>
          <p:nvPr>
            <p:ph type="body" idx="1"/>
          </p:nvPr>
        </p:nvSpPr>
        <p:spPr>
          <a:xfrm>
            <a:off x="1483360" y="426720"/>
            <a:ext cx="9763759" cy="1239520"/>
          </a:xfrm>
        </p:spPr>
        <p:txBody>
          <a:bodyPr>
            <a:normAutofit/>
          </a:bodyPr>
          <a:lstStyle/>
          <a:p>
            <a:pPr algn="just"/>
            <a:r>
              <a:rPr lang="en-US" dirty="0"/>
              <a:t>Similar to this, we employed the hyperparameters, the quantity of observations, and the results of each observation, as shown in Table 3, to enhance the performance of the artificial neural network model.</a:t>
            </a:r>
          </a:p>
        </p:txBody>
      </p:sp>
      <p:sp>
        <p:nvSpPr>
          <p:cNvPr id="9" name="Date Placeholder 8">
            <a:extLst>
              <a:ext uri="{FF2B5EF4-FFF2-40B4-BE49-F238E27FC236}">
                <a16:creationId xmlns:a16="http://schemas.microsoft.com/office/drawing/2014/main" id="{B86AD343-7149-4E7C-BD28-3080F25980CF}"/>
              </a:ext>
            </a:extLst>
          </p:cNvPr>
          <p:cNvSpPr>
            <a:spLocks noGrp="1"/>
          </p:cNvSpPr>
          <p:nvPr>
            <p:ph type="dt" sz="half" idx="10"/>
          </p:nvPr>
        </p:nvSpPr>
        <p:spPr/>
        <p:txBody>
          <a:bodyPr/>
          <a:lstStyle/>
          <a:p>
            <a:r>
              <a:rPr lang="en-US" dirty="0"/>
              <a:t>20XX</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p:txBody>
          <a:bodyPr/>
          <a:lstStyle/>
          <a:p>
            <a:fld id="{A49DFD55-3C28-40EF-9E31-A92D2E4017FF}" type="slidenum">
              <a:rPr lang="en-US" smtClean="0"/>
              <a:pPr/>
              <a:t>12</a:t>
            </a:fld>
            <a:endParaRPr lang="en-US" dirty="0"/>
          </a:p>
        </p:txBody>
      </p:sp>
      <p:pic>
        <p:nvPicPr>
          <p:cNvPr id="3" name="Picture 2">
            <a:extLst>
              <a:ext uri="{FF2B5EF4-FFF2-40B4-BE49-F238E27FC236}">
                <a16:creationId xmlns:a16="http://schemas.microsoft.com/office/drawing/2014/main" id="{FDA77F2A-7A9D-D74E-41EF-434E5BC6101D}"/>
              </a:ext>
            </a:extLst>
          </p:cNvPr>
          <p:cNvPicPr>
            <a:picLocks noChangeAspect="1"/>
          </p:cNvPicPr>
          <p:nvPr/>
        </p:nvPicPr>
        <p:blipFill>
          <a:blip r:embed="rId2"/>
          <a:stretch>
            <a:fillRect/>
          </a:stretch>
        </p:blipFill>
        <p:spPr>
          <a:xfrm>
            <a:off x="2596141" y="1851087"/>
            <a:ext cx="6694918" cy="4505263"/>
          </a:xfrm>
          <a:prstGeom prst="rect">
            <a:avLst/>
          </a:prstGeom>
        </p:spPr>
      </p:pic>
    </p:spTree>
    <p:extLst>
      <p:ext uri="{BB962C8B-B14F-4D97-AF65-F5344CB8AC3E}">
        <p14:creationId xmlns:p14="http://schemas.microsoft.com/office/powerpoint/2010/main" val="23755006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6ADC-21B4-FA7B-0CC0-FEA5E66C12F2}"/>
              </a:ext>
            </a:extLst>
          </p:cNvPr>
          <p:cNvSpPr>
            <a:spLocks noGrp="1"/>
          </p:cNvSpPr>
          <p:nvPr>
            <p:ph type="title"/>
          </p:nvPr>
        </p:nvSpPr>
        <p:spPr>
          <a:xfrm>
            <a:off x="0" y="497840"/>
            <a:ext cx="8930005" cy="1204912"/>
          </a:xfrm>
        </p:spPr>
        <p:txBody>
          <a:bodyPr>
            <a:normAutofit/>
          </a:bodyPr>
          <a:lstStyle/>
          <a:p>
            <a:r>
              <a:rPr lang="en-US" dirty="0"/>
              <a:t>evaluation of the models</a:t>
            </a:r>
          </a:p>
        </p:txBody>
      </p:sp>
      <p:sp>
        <p:nvSpPr>
          <p:cNvPr id="3" name="Text Placeholder 2">
            <a:extLst>
              <a:ext uri="{FF2B5EF4-FFF2-40B4-BE49-F238E27FC236}">
                <a16:creationId xmlns:a16="http://schemas.microsoft.com/office/drawing/2014/main" id="{82BB5F6B-626C-9A95-4492-FBE504DD0C0B}"/>
              </a:ext>
            </a:extLst>
          </p:cNvPr>
          <p:cNvSpPr>
            <a:spLocks noGrp="1"/>
          </p:cNvSpPr>
          <p:nvPr>
            <p:ph type="body" idx="1"/>
          </p:nvPr>
        </p:nvSpPr>
        <p:spPr>
          <a:xfrm>
            <a:off x="1077594" y="1702753"/>
            <a:ext cx="10369550" cy="3631247"/>
          </a:xfrm>
        </p:spPr>
        <p:txBody>
          <a:bodyPr>
            <a:normAutofit fontScale="92500" lnSpcReduction="20000"/>
          </a:bodyPr>
          <a:lstStyle/>
          <a:p>
            <a:r>
              <a:rPr lang="en-US" sz="2400" dirty="0"/>
              <a:t>Techniques we use for the evaluation of the model are:</a:t>
            </a:r>
          </a:p>
          <a:p>
            <a:pPr marL="285750" indent="-285750">
              <a:buFont typeface="Arial" panose="020B0604020202020204" pitchFamily="34" charset="0"/>
              <a:buChar char="•"/>
            </a:pPr>
            <a:r>
              <a:rPr lang="en-US" sz="2400" dirty="0"/>
              <a:t>Accuracy</a:t>
            </a:r>
          </a:p>
          <a:p>
            <a:pPr marL="285750" indent="-285750">
              <a:buFont typeface="Arial" panose="020B0604020202020204" pitchFamily="34" charset="0"/>
              <a:buChar char="•"/>
            </a:pPr>
            <a:r>
              <a:rPr lang="en-US" sz="2400" dirty="0"/>
              <a:t>Precision</a:t>
            </a:r>
          </a:p>
          <a:p>
            <a:pPr marL="285750" indent="-285750">
              <a:buFont typeface="Arial" panose="020B0604020202020204" pitchFamily="34" charset="0"/>
              <a:buChar char="•"/>
            </a:pPr>
            <a:r>
              <a:rPr lang="en-US" sz="2400" dirty="0"/>
              <a:t>Recall</a:t>
            </a:r>
          </a:p>
          <a:p>
            <a:pPr marL="285750" indent="-285750">
              <a:buFont typeface="Arial" panose="020B0604020202020204" pitchFamily="34" charset="0"/>
              <a:buChar char="•"/>
            </a:pPr>
            <a:r>
              <a:rPr lang="en-US" sz="2400" dirty="0"/>
              <a:t>F1 score</a:t>
            </a:r>
          </a:p>
          <a:p>
            <a:pPr algn="just"/>
            <a:r>
              <a:rPr lang="en-US" sz="2400" dirty="0"/>
              <a:t>For the majority of traditional applications, accuracy is the most often utilized evaluation metric. </a:t>
            </a:r>
          </a:p>
          <a:p>
            <a:pPr algn="just"/>
            <a:r>
              <a:rPr lang="en-US" sz="2400" dirty="0"/>
              <a:t>The F1 score combines the precision and recall matrices. Precision describes how well the model predicted a certain class, while recall describes the reverse of frequently misplaced cases that are incorrectly </a:t>
            </a:r>
            <a:r>
              <a:rPr lang="en-US" sz="2400" dirty="0" err="1"/>
              <a:t>categorised</a:t>
            </a:r>
            <a:r>
              <a:rPr lang="en-US" sz="2400" dirty="0"/>
              <a:t>.</a:t>
            </a:r>
          </a:p>
        </p:txBody>
      </p:sp>
      <p:sp>
        <p:nvSpPr>
          <p:cNvPr id="9" name="Date Placeholder 8">
            <a:extLst>
              <a:ext uri="{FF2B5EF4-FFF2-40B4-BE49-F238E27FC236}">
                <a16:creationId xmlns:a16="http://schemas.microsoft.com/office/drawing/2014/main" id="{B86AD343-7149-4E7C-BD28-3080F25980CF}"/>
              </a:ext>
            </a:extLst>
          </p:cNvPr>
          <p:cNvSpPr>
            <a:spLocks noGrp="1"/>
          </p:cNvSpPr>
          <p:nvPr>
            <p:ph type="dt" sz="half" idx="10"/>
          </p:nvPr>
        </p:nvSpPr>
        <p:spPr/>
        <p:txBody>
          <a:bodyPr/>
          <a:lstStyle/>
          <a:p>
            <a:r>
              <a:rPr lang="en-US" dirty="0"/>
              <a:t>20XX</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p:txBody>
          <a:bodyPr/>
          <a:lstStyle/>
          <a:p>
            <a:fld id="{A49DFD55-3C28-40EF-9E31-A92D2E4017FF}" type="slidenum">
              <a:rPr lang="en-US" smtClean="0"/>
              <a:pPr/>
              <a:t>13</a:t>
            </a:fld>
            <a:endParaRPr lang="en-US" dirty="0"/>
          </a:p>
        </p:txBody>
      </p:sp>
    </p:spTree>
    <p:extLst>
      <p:ext uri="{BB962C8B-B14F-4D97-AF65-F5344CB8AC3E}">
        <p14:creationId xmlns:p14="http://schemas.microsoft.com/office/powerpoint/2010/main" val="42869291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B86AD343-7149-4E7C-BD28-3080F25980CF}"/>
              </a:ext>
            </a:extLst>
          </p:cNvPr>
          <p:cNvSpPr>
            <a:spLocks noGrp="1"/>
          </p:cNvSpPr>
          <p:nvPr>
            <p:ph type="dt" sz="half" idx="10"/>
          </p:nvPr>
        </p:nvSpPr>
        <p:spPr/>
        <p:txBody>
          <a:bodyPr/>
          <a:lstStyle/>
          <a:p>
            <a:r>
              <a:rPr lang="en-US" dirty="0"/>
              <a:t>20XX</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p:txBody>
          <a:bodyPr/>
          <a:lstStyle/>
          <a:p>
            <a:fld id="{A49DFD55-3C28-40EF-9E31-A92D2E4017FF}" type="slidenum">
              <a:rPr lang="en-US" smtClean="0"/>
              <a:pPr/>
              <a:t>14</a:t>
            </a:fld>
            <a:endParaRPr lang="en-US" dirty="0"/>
          </a:p>
        </p:txBody>
      </p:sp>
      <p:pic>
        <p:nvPicPr>
          <p:cNvPr id="3" name="Picture 2">
            <a:extLst>
              <a:ext uri="{FF2B5EF4-FFF2-40B4-BE49-F238E27FC236}">
                <a16:creationId xmlns:a16="http://schemas.microsoft.com/office/drawing/2014/main" id="{2556339D-5A1D-4AA6-F6F8-CC40793BD06A}"/>
              </a:ext>
            </a:extLst>
          </p:cNvPr>
          <p:cNvPicPr>
            <a:picLocks noChangeAspect="1"/>
          </p:cNvPicPr>
          <p:nvPr/>
        </p:nvPicPr>
        <p:blipFill>
          <a:blip r:embed="rId2"/>
          <a:stretch>
            <a:fillRect/>
          </a:stretch>
        </p:blipFill>
        <p:spPr>
          <a:xfrm>
            <a:off x="10159" y="30480"/>
            <a:ext cx="6096001" cy="3630624"/>
          </a:xfrm>
          <a:prstGeom prst="rect">
            <a:avLst/>
          </a:prstGeom>
        </p:spPr>
      </p:pic>
      <p:pic>
        <p:nvPicPr>
          <p:cNvPr id="5" name="Picture 4">
            <a:extLst>
              <a:ext uri="{FF2B5EF4-FFF2-40B4-BE49-F238E27FC236}">
                <a16:creationId xmlns:a16="http://schemas.microsoft.com/office/drawing/2014/main" id="{C83D77D5-8263-46CA-9041-3A521E7B4C4F}"/>
              </a:ext>
            </a:extLst>
          </p:cNvPr>
          <p:cNvPicPr>
            <a:picLocks noChangeAspect="1"/>
          </p:cNvPicPr>
          <p:nvPr/>
        </p:nvPicPr>
        <p:blipFill rotWithShape="1">
          <a:blip r:embed="rId3"/>
          <a:srcRect t="12673"/>
          <a:stretch/>
        </p:blipFill>
        <p:spPr>
          <a:xfrm>
            <a:off x="5717306" y="3318192"/>
            <a:ext cx="6373094" cy="3220720"/>
          </a:xfrm>
          <a:prstGeom prst="rect">
            <a:avLst/>
          </a:prstGeom>
        </p:spPr>
      </p:pic>
      <p:pic>
        <p:nvPicPr>
          <p:cNvPr id="7" name="Picture 6">
            <a:extLst>
              <a:ext uri="{FF2B5EF4-FFF2-40B4-BE49-F238E27FC236}">
                <a16:creationId xmlns:a16="http://schemas.microsoft.com/office/drawing/2014/main" id="{36F46FE8-F088-C537-E136-82FFBF920E68}"/>
              </a:ext>
            </a:extLst>
          </p:cNvPr>
          <p:cNvPicPr>
            <a:picLocks noChangeAspect="1"/>
          </p:cNvPicPr>
          <p:nvPr/>
        </p:nvPicPr>
        <p:blipFill>
          <a:blip r:embed="rId4"/>
          <a:stretch>
            <a:fillRect/>
          </a:stretch>
        </p:blipFill>
        <p:spPr>
          <a:xfrm>
            <a:off x="7143018" y="6484136"/>
            <a:ext cx="3778444" cy="292115"/>
          </a:xfrm>
          <a:prstGeom prst="rect">
            <a:avLst/>
          </a:prstGeom>
        </p:spPr>
      </p:pic>
      <p:pic>
        <p:nvPicPr>
          <p:cNvPr id="1026" name="Picture 2" descr="2,561 Turn Over Arrow Images, Stock Photos &amp; Vectors | Shutterstock">
            <a:extLst>
              <a:ext uri="{FF2B5EF4-FFF2-40B4-BE49-F238E27FC236}">
                <a16:creationId xmlns:a16="http://schemas.microsoft.com/office/drawing/2014/main" id="{A291C502-4B70-135C-B7FC-84F02633500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948" t="22302" r="31705" b="30357"/>
          <a:stretch/>
        </p:blipFill>
        <p:spPr bwMode="auto">
          <a:xfrm rot="16200000">
            <a:off x="7906420" y="903707"/>
            <a:ext cx="1994865" cy="208226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5" name="Table 29">
            <a:extLst>
              <a:ext uri="{FF2B5EF4-FFF2-40B4-BE49-F238E27FC236}">
                <a16:creationId xmlns:a16="http://schemas.microsoft.com/office/drawing/2014/main" id="{3F01F86A-1551-1EFB-35C4-6DD07A69C7B4}"/>
              </a:ext>
            </a:extLst>
          </p:cNvPr>
          <p:cNvGraphicFramePr>
            <a:graphicFrameLocks noGrp="1"/>
          </p:cNvGraphicFramePr>
          <p:nvPr>
            <p:extLst>
              <p:ext uri="{D42A27DB-BD31-4B8C-83A1-F6EECF244321}">
                <p14:modId xmlns:p14="http://schemas.microsoft.com/office/powerpoint/2010/main" val="2877497914"/>
              </p:ext>
            </p:extLst>
          </p:nvPr>
        </p:nvGraphicFramePr>
        <p:xfrm>
          <a:off x="650241" y="4223559"/>
          <a:ext cx="4561839" cy="1483360"/>
        </p:xfrm>
        <a:graphic>
          <a:graphicData uri="http://schemas.openxmlformats.org/drawingml/2006/table">
            <a:tbl>
              <a:tblPr firstRow="1" bandRow="1">
                <a:tableStyleId>{5940675A-B579-460E-94D1-54222C63F5DA}</a:tableStyleId>
              </a:tblPr>
              <a:tblGrid>
                <a:gridCol w="1520613">
                  <a:extLst>
                    <a:ext uri="{9D8B030D-6E8A-4147-A177-3AD203B41FA5}">
                      <a16:colId xmlns:a16="http://schemas.microsoft.com/office/drawing/2014/main" val="964459297"/>
                    </a:ext>
                  </a:extLst>
                </a:gridCol>
                <a:gridCol w="1520613">
                  <a:extLst>
                    <a:ext uri="{9D8B030D-6E8A-4147-A177-3AD203B41FA5}">
                      <a16:colId xmlns:a16="http://schemas.microsoft.com/office/drawing/2014/main" val="890196555"/>
                    </a:ext>
                  </a:extLst>
                </a:gridCol>
                <a:gridCol w="1520613">
                  <a:extLst>
                    <a:ext uri="{9D8B030D-6E8A-4147-A177-3AD203B41FA5}">
                      <a16:colId xmlns:a16="http://schemas.microsoft.com/office/drawing/2014/main" val="1952131796"/>
                    </a:ext>
                  </a:extLst>
                </a:gridCol>
              </a:tblGrid>
              <a:tr h="370840">
                <a:tc>
                  <a:txBody>
                    <a:bodyPr/>
                    <a:lstStyle/>
                    <a:p>
                      <a:pPr algn="ctr"/>
                      <a:r>
                        <a:rPr lang="en-US" dirty="0"/>
                        <a:t>Model</a:t>
                      </a:r>
                    </a:p>
                  </a:txBody>
                  <a:tcPr/>
                </a:tc>
                <a:tc>
                  <a:txBody>
                    <a:bodyPr/>
                    <a:lstStyle/>
                    <a:p>
                      <a:pPr algn="ctr"/>
                      <a:r>
                        <a:rPr lang="en-US" dirty="0"/>
                        <a:t>Unbalanced</a:t>
                      </a:r>
                    </a:p>
                  </a:txBody>
                  <a:tcPr/>
                </a:tc>
                <a:tc>
                  <a:txBody>
                    <a:bodyPr/>
                    <a:lstStyle/>
                    <a:p>
                      <a:pPr algn="ctr"/>
                      <a:r>
                        <a:rPr lang="en-US" dirty="0"/>
                        <a:t>Balanced</a:t>
                      </a:r>
                    </a:p>
                  </a:txBody>
                  <a:tcPr/>
                </a:tc>
                <a:extLst>
                  <a:ext uri="{0D108BD9-81ED-4DB2-BD59-A6C34878D82A}">
                    <a16:rowId xmlns:a16="http://schemas.microsoft.com/office/drawing/2014/main" val="2031402959"/>
                  </a:ext>
                </a:extLst>
              </a:tr>
              <a:tr h="370840">
                <a:tc>
                  <a:txBody>
                    <a:bodyPr/>
                    <a:lstStyle/>
                    <a:p>
                      <a:pPr algn="ctr"/>
                      <a:r>
                        <a:rPr lang="en-US" dirty="0"/>
                        <a:t>SVM</a:t>
                      </a:r>
                    </a:p>
                  </a:txBody>
                  <a:tcPr/>
                </a:tc>
                <a:tc>
                  <a:txBody>
                    <a:bodyPr/>
                    <a:lstStyle/>
                    <a:p>
                      <a:pPr algn="ctr"/>
                      <a:r>
                        <a:rPr lang="en-US" dirty="0"/>
                        <a:t>69.06</a:t>
                      </a:r>
                    </a:p>
                  </a:txBody>
                  <a:tcPr/>
                </a:tc>
                <a:tc>
                  <a:txBody>
                    <a:bodyPr/>
                    <a:lstStyle/>
                    <a:p>
                      <a:pPr algn="ctr"/>
                      <a:r>
                        <a:rPr lang="en-US" dirty="0"/>
                        <a:t>83.52</a:t>
                      </a:r>
                    </a:p>
                  </a:txBody>
                  <a:tcPr/>
                </a:tc>
                <a:extLst>
                  <a:ext uri="{0D108BD9-81ED-4DB2-BD59-A6C34878D82A}">
                    <a16:rowId xmlns:a16="http://schemas.microsoft.com/office/drawing/2014/main" val="1600258238"/>
                  </a:ext>
                </a:extLst>
              </a:tr>
              <a:tr h="370840">
                <a:tc>
                  <a:txBody>
                    <a:bodyPr/>
                    <a:lstStyle/>
                    <a:p>
                      <a:pPr algn="ctr"/>
                      <a:r>
                        <a:rPr lang="en-US" dirty="0"/>
                        <a:t>NB</a:t>
                      </a:r>
                    </a:p>
                  </a:txBody>
                  <a:tcPr/>
                </a:tc>
                <a:tc>
                  <a:txBody>
                    <a:bodyPr/>
                    <a:lstStyle/>
                    <a:p>
                      <a:pPr algn="ctr"/>
                      <a:r>
                        <a:rPr lang="en-US" dirty="0"/>
                        <a:t>54.06</a:t>
                      </a:r>
                    </a:p>
                  </a:txBody>
                  <a:tcPr/>
                </a:tc>
                <a:tc>
                  <a:txBody>
                    <a:bodyPr/>
                    <a:lstStyle/>
                    <a:p>
                      <a:pPr algn="ctr"/>
                      <a:r>
                        <a:rPr lang="en-US" dirty="0"/>
                        <a:t>56.33</a:t>
                      </a:r>
                    </a:p>
                  </a:txBody>
                  <a:tcPr/>
                </a:tc>
                <a:extLst>
                  <a:ext uri="{0D108BD9-81ED-4DB2-BD59-A6C34878D82A}">
                    <a16:rowId xmlns:a16="http://schemas.microsoft.com/office/drawing/2014/main" val="4186445497"/>
                  </a:ext>
                </a:extLst>
              </a:tr>
              <a:tr h="370840">
                <a:tc>
                  <a:txBody>
                    <a:bodyPr/>
                    <a:lstStyle/>
                    <a:p>
                      <a:pPr algn="ctr"/>
                      <a:r>
                        <a:rPr lang="en-US" dirty="0"/>
                        <a:t>ANN</a:t>
                      </a:r>
                    </a:p>
                  </a:txBody>
                  <a:tcPr/>
                </a:tc>
                <a:tc>
                  <a:txBody>
                    <a:bodyPr/>
                    <a:lstStyle/>
                    <a:p>
                      <a:pPr algn="ctr"/>
                      <a:r>
                        <a:rPr lang="en-US" dirty="0"/>
                        <a:t>64.37</a:t>
                      </a:r>
                    </a:p>
                  </a:txBody>
                  <a:tcPr/>
                </a:tc>
                <a:tc>
                  <a:txBody>
                    <a:bodyPr/>
                    <a:lstStyle/>
                    <a:p>
                      <a:pPr algn="ctr"/>
                      <a:r>
                        <a:rPr lang="en-US" dirty="0"/>
                        <a:t>85.16</a:t>
                      </a:r>
                    </a:p>
                  </a:txBody>
                  <a:tcPr/>
                </a:tc>
                <a:extLst>
                  <a:ext uri="{0D108BD9-81ED-4DB2-BD59-A6C34878D82A}">
                    <a16:rowId xmlns:a16="http://schemas.microsoft.com/office/drawing/2014/main" val="3495398326"/>
                  </a:ext>
                </a:extLst>
              </a:tr>
            </a:tbl>
          </a:graphicData>
        </a:graphic>
      </p:graphicFrame>
      <p:sp>
        <p:nvSpPr>
          <p:cNvPr id="26" name="Arrow: Right 25">
            <a:extLst>
              <a:ext uri="{FF2B5EF4-FFF2-40B4-BE49-F238E27FC236}">
                <a16:creationId xmlns:a16="http://schemas.microsoft.com/office/drawing/2014/main" id="{684FD70F-C022-86CD-D273-F8BB490FED1B}"/>
              </a:ext>
            </a:extLst>
          </p:cNvPr>
          <p:cNvSpPr/>
          <p:nvPr/>
        </p:nvSpPr>
        <p:spPr>
          <a:xfrm>
            <a:off x="3581400" y="4703270"/>
            <a:ext cx="289560"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5D879467-AEAF-424A-E979-C3E8758453B0}"/>
              </a:ext>
            </a:extLst>
          </p:cNvPr>
          <p:cNvSpPr/>
          <p:nvPr/>
        </p:nvSpPr>
        <p:spPr>
          <a:xfrm>
            <a:off x="3581400" y="5058870"/>
            <a:ext cx="289560"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C20B2F89-3680-6916-9E96-576272CFFBC7}"/>
              </a:ext>
            </a:extLst>
          </p:cNvPr>
          <p:cNvSpPr/>
          <p:nvPr/>
        </p:nvSpPr>
        <p:spPr>
          <a:xfrm>
            <a:off x="3581400" y="5404310"/>
            <a:ext cx="289560"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BF1A9E11-2F12-32F8-737A-486B2F377E33}"/>
              </a:ext>
            </a:extLst>
          </p:cNvPr>
          <p:cNvSpPr txBox="1"/>
          <p:nvPr/>
        </p:nvSpPr>
        <p:spPr>
          <a:xfrm>
            <a:off x="1615974" y="3725972"/>
            <a:ext cx="3930852" cy="646331"/>
          </a:xfrm>
          <a:prstGeom prst="rect">
            <a:avLst/>
          </a:prstGeom>
          <a:noFill/>
        </p:spPr>
        <p:txBody>
          <a:bodyPr wrap="square" rtlCol="0">
            <a:spAutoFit/>
          </a:bodyPr>
          <a:lstStyle/>
          <a:p>
            <a:r>
              <a:rPr lang="en-US" b="1" dirty="0"/>
              <a:t>Accuracy has increased </a:t>
            </a:r>
          </a:p>
          <a:p>
            <a:r>
              <a:rPr lang="en-US" dirty="0"/>
              <a:t>  </a:t>
            </a:r>
          </a:p>
        </p:txBody>
      </p:sp>
      <p:sp>
        <p:nvSpPr>
          <p:cNvPr id="30" name="TextBox 29">
            <a:extLst>
              <a:ext uri="{FF2B5EF4-FFF2-40B4-BE49-F238E27FC236}">
                <a16:creationId xmlns:a16="http://schemas.microsoft.com/office/drawing/2014/main" id="{789FD0FA-AD64-2A2A-5584-A6640099175B}"/>
              </a:ext>
            </a:extLst>
          </p:cNvPr>
          <p:cNvSpPr txBox="1"/>
          <p:nvPr/>
        </p:nvSpPr>
        <p:spPr>
          <a:xfrm flipH="1">
            <a:off x="6593840" y="834695"/>
            <a:ext cx="1849119" cy="646331"/>
          </a:xfrm>
          <a:prstGeom prst="rect">
            <a:avLst/>
          </a:prstGeom>
          <a:noFill/>
        </p:spPr>
        <p:txBody>
          <a:bodyPr wrap="square" rtlCol="0">
            <a:spAutoFit/>
          </a:bodyPr>
          <a:lstStyle/>
          <a:p>
            <a:r>
              <a:rPr lang="en-US" dirty="0"/>
              <a:t>Unbalanced Class</a:t>
            </a:r>
          </a:p>
        </p:txBody>
      </p:sp>
      <p:sp>
        <p:nvSpPr>
          <p:cNvPr id="31" name="TextBox 30">
            <a:extLst>
              <a:ext uri="{FF2B5EF4-FFF2-40B4-BE49-F238E27FC236}">
                <a16:creationId xmlns:a16="http://schemas.microsoft.com/office/drawing/2014/main" id="{0B3A33C0-FDDA-98EC-4F90-0325298C2A51}"/>
              </a:ext>
            </a:extLst>
          </p:cNvPr>
          <p:cNvSpPr txBox="1"/>
          <p:nvPr/>
        </p:nvSpPr>
        <p:spPr>
          <a:xfrm>
            <a:off x="9845872" y="2357120"/>
            <a:ext cx="1370768" cy="646331"/>
          </a:xfrm>
          <a:prstGeom prst="rect">
            <a:avLst/>
          </a:prstGeom>
          <a:noFill/>
        </p:spPr>
        <p:txBody>
          <a:bodyPr wrap="square" rtlCol="0">
            <a:spAutoFit/>
          </a:bodyPr>
          <a:lstStyle/>
          <a:p>
            <a:r>
              <a:rPr lang="en-US" dirty="0"/>
              <a:t>Balanced Class</a:t>
            </a:r>
          </a:p>
        </p:txBody>
      </p:sp>
      <p:sp>
        <p:nvSpPr>
          <p:cNvPr id="32" name="TextBox 31">
            <a:extLst>
              <a:ext uri="{FF2B5EF4-FFF2-40B4-BE49-F238E27FC236}">
                <a16:creationId xmlns:a16="http://schemas.microsoft.com/office/drawing/2014/main" id="{AAF3D4B3-6907-A90D-ABB2-53FD352B582F}"/>
              </a:ext>
            </a:extLst>
          </p:cNvPr>
          <p:cNvSpPr txBox="1"/>
          <p:nvPr/>
        </p:nvSpPr>
        <p:spPr>
          <a:xfrm>
            <a:off x="4993640" y="-92864"/>
            <a:ext cx="2225040" cy="646331"/>
          </a:xfrm>
          <a:prstGeom prst="rect">
            <a:avLst/>
          </a:prstGeom>
          <a:noFill/>
        </p:spPr>
        <p:txBody>
          <a:bodyPr wrap="square" rtlCol="0">
            <a:spAutoFit/>
          </a:bodyPr>
          <a:lstStyle/>
          <a:p>
            <a:r>
              <a:rPr lang="en-US" sz="3600" b="1" dirty="0"/>
              <a:t>RED WINE</a:t>
            </a:r>
          </a:p>
        </p:txBody>
      </p:sp>
    </p:spTree>
    <p:extLst>
      <p:ext uri="{BB962C8B-B14F-4D97-AF65-F5344CB8AC3E}">
        <p14:creationId xmlns:p14="http://schemas.microsoft.com/office/powerpoint/2010/main" val="2813745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B86AD343-7149-4E7C-BD28-3080F25980CF}"/>
              </a:ext>
            </a:extLst>
          </p:cNvPr>
          <p:cNvSpPr>
            <a:spLocks noGrp="1"/>
          </p:cNvSpPr>
          <p:nvPr>
            <p:ph type="dt" sz="half" idx="10"/>
          </p:nvPr>
        </p:nvSpPr>
        <p:spPr/>
        <p:txBody>
          <a:bodyPr/>
          <a:lstStyle/>
          <a:p>
            <a:r>
              <a:rPr lang="en-US" dirty="0"/>
              <a:t>20XX</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p:txBody>
          <a:bodyPr/>
          <a:lstStyle/>
          <a:p>
            <a:fld id="{A49DFD55-3C28-40EF-9E31-A92D2E4017FF}" type="slidenum">
              <a:rPr lang="en-US" smtClean="0"/>
              <a:pPr/>
              <a:t>15</a:t>
            </a:fld>
            <a:endParaRPr lang="en-US" dirty="0"/>
          </a:p>
        </p:txBody>
      </p:sp>
      <p:pic>
        <p:nvPicPr>
          <p:cNvPr id="3" name="Picture 2">
            <a:extLst>
              <a:ext uri="{FF2B5EF4-FFF2-40B4-BE49-F238E27FC236}">
                <a16:creationId xmlns:a16="http://schemas.microsoft.com/office/drawing/2014/main" id="{D7781F1F-2D02-DEE8-E2E1-C7A6FD872FF5}"/>
              </a:ext>
            </a:extLst>
          </p:cNvPr>
          <p:cNvPicPr>
            <a:picLocks noChangeAspect="1"/>
          </p:cNvPicPr>
          <p:nvPr/>
        </p:nvPicPr>
        <p:blipFill rotWithShape="1">
          <a:blip r:embed="rId2"/>
          <a:srcRect l="1974"/>
          <a:stretch/>
        </p:blipFill>
        <p:spPr>
          <a:xfrm>
            <a:off x="0" y="0"/>
            <a:ext cx="5709920" cy="3457123"/>
          </a:xfrm>
          <a:prstGeom prst="rect">
            <a:avLst/>
          </a:prstGeom>
        </p:spPr>
      </p:pic>
      <p:pic>
        <p:nvPicPr>
          <p:cNvPr id="5" name="Picture 4">
            <a:extLst>
              <a:ext uri="{FF2B5EF4-FFF2-40B4-BE49-F238E27FC236}">
                <a16:creationId xmlns:a16="http://schemas.microsoft.com/office/drawing/2014/main" id="{EE764535-B1E4-74D6-47DC-E9E0CBBF7671}"/>
              </a:ext>
            </a:extLst>
          </p:cNvPr>
          <p:cNvPicPr>
            <a:picLocks noChangeAspect="1"/>
          </p:cNvPicPr>
          <p:nvPr/>
        </p:nvPicPr>
        <p:blipFill>
          <a:blip r:embed="rId3"/>
          <a:stretch>
            <a:fillRect/>
          </a:stretch>
        </p:blipFill>
        <p:spPr>
          <a:xfrm>
            <a:off x="5508921" y="3256280"/>
            <a:ext cx="6591639" cy="3206915"/>
          </a:xfrm>
          <a:prstGeom prst="rect">
            <a:avLst/>
          </a:prstGeom>
        </p:spPr>
      </p:pic>
      <p:pic>
        <p:nvPicPr>
          <p:cNvPr id="7" name="Picture 6">
            <a:extLst>
              <a:ext uri="{FF2B5EF4-FFF2-40B4-BE49-F238E27FC236}">
                <a16:creationId xmlns:a16="http://schemas.microsoft.com/office/drawing/2014/main" id="{80A44E1F-B4B0-A494-8594-B95C1979D0B4}"/>
              </a:ext>
            </a:extLst>
          </p:cNvPr>
          <p:cNvPicPr>
            <a:picLocks noChangeAspect="1"/>
          </p:cNvPicPr>
          <p:nvPr/>
        </p:nvPicPr>
        <p:blipFill>
          <a:blip r:embed="rId4"/>
          <a:stretch>
            <a:fillRect/>
          </a:stretch>
        </p:blipFill>
        <p:spPr>
          <a:xfrm>
            <a:off x="7158254" y="6538912"/>
            <a:ext cx="3930852" cy="247663"/>
          </a:xfrm>
          <a:prstGeom prst="rect">
            <a:avLst/>
          </a:prstGeom>
        </p:spPr>
      </p:pic>
      <p:pic>
        <p:nvPicPr>
          <p:cNvPr id="23" name="Picture 2" descr="2,561 Turn Over Arrow Images, Stock Photos &amp; Vectors | Shutterstock">
            <a:extLst>
              <a:ext uri="{FF2B5EF4-FFF2-40B4-BE49-F238E27FC236}">
                <a16:creationId xmlns:a16="http://schemas.microsoft.com/office/drawing/2014/main" id="{15F67C17-5241-DCB3-4507-ACCE9A47422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948" t="22302" r="31705" b="30357"/>
          <a:stretch/>
        </p:blipFill>
        <p:spPr bwMode="auto">
          <a:xfrm rot="16200000">
            <a:off x="7807307" y="851955"/>
            <a:ext cx="1994865" cy="2082265"/>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1AC292C0-E936-9D1F-23BD-A8011462A233}"/>
              </a:ext>
            </a:extLst>
          </p:cNvPr>
          <p:cNvSpPr txBox="1"/>
          <p:nvPr/>
        </p:nvSpPr>
        <p:spPr>
          <a:xfrm flipH="1">
            <a:off x="6593840" y="834695"/>
            <a:ext cx="1849119" cy="646331"/>
          </a:xfrm>
          <a:prstGeom prst="rect">
            <a:avLst/>
          </a:prstGeom>
          <a:noFill/>
        </p:spPr>
        <p:txBody>
          <a:bodyPr wrap="square" rtlCol="0">
            <a:spAutoFit/>
          </a:bodyPr>
          <a:lstStyle/>
          <a:p>
            <a:r>
              <a:rPr lang="en-US" dirty="0"/>
              <a:t>Unbalanced Class</a:t>
            </a:r>
          </a:p>
        </p:txBody>
      </p:sp>
      <p:sp>
        <p:nvSpPr>
          <p:cNvPr id="26" name="TextBox 25">
            <a:extLst>
              <a:ext uri="{FF2B5EF4-FFF2-40B4-BE49-F238E27FC236}">
                <a16:creationId xmlns:a16="http://schemas.microsoft.com/office/drawing/2014/main" id="{E8D28617-9014-3410-3089-F06D8C245E13}"/>
              </a:ext>
            </a:extLst>
          </p:cNvPr>
          <p:cNvSpPr txBox="1"/>
          <p:nvPr/>
        </p:nvSpPr>
        <p:spPr>
          <a:xfrm>
            <a:off x="9845872" y="2357120"/>
            <a:ext cx="1370768" cy="646331"/>
          </a:xfrm>
          <a:prstGeom prst="rect">
            <a:avLst/>
          </a:prstGeom>
          <a:noFill/>
        </p:spPr>
        <p:txBody>
          <a:bodyPr wrap="square" rtlCol="0">
            <a:spAutoFit/>
          </a:bodyPr>
          <a:lstStyle/>
          <a:p>
            <a:r>
              <a:rPr lang="en-US" dirty="0"/>
              <a:t>Balanced Class</a:t>
            </a:r>
          </a:p>
        </p:txBody>
      </p:sp>
      <p:sp>
        <p:nvSpPr>
          <p:cNvPr id="27" name="TextBox 26">
            <a:extLst>
              <a:ext uri="{FF2B5EF4-FFF2-40B4-BE49-F238E27FC236}">
                <a16:creationId xmlns:a16="http://schemas.microsoft.com/office/drawing/2014/main" id="{4466BA7E-0F0E-124F-C8F9-EBC2BFCB2041}"/>
              </a:ext>
            </a:extLst>
          </p:cNvPr>
          <p:cNvSpPr txBox="1"/>
          <p:nvPr/>
        </p:nvSpPr>
        <p:spPr>
          <a:xfrm>
            <a:off x="1578069" y="3675828"/>
            <a:ext cx="3930852" cy="646331"/>
          </a:xfrm>
          <a:prstGeom prst="rect">
            <a:avLst/>
          </a:prstGeom>
          <a:noFill/>
        </p:spPr>
        <p:txBody>
          <a:bodyPr wrap="square" rtlCol="0">
            <a:spAutoFit/>
          </a:bodyPr>
          <a:lstStyle/>
          <a:p>
            <a:r>
              <a:rPr lang="en-US" b="1" dirty="0"/>
              <a:t>Accuracy has increased </a:t>
            </a:r>
          </a:p>
          <a:p>
            <a:r>
              <a:rPr lang="en-US" dirty="0"/>
              <a:t>  </a:t>
            </a:r>
          </a:p>
        </p:txBody>
      </p:sp>
      <p:graphicFrame>
        <p:nvGraphicFramePr>
          <p:cNvPr id="29" name="Table 29">
            <a:extLst>
              <a:ext uri="{FF2B5EF4-FFF2-40B4-BE49-F238E27FC236}">
                <a16:creationId xmlns:a16="http://schemas.microsoft.com/office/drawing/2014/main" id="{36BA9E4D-92A4-3A31-DAD6-8DABB823D1A8}"/>
              </a:ext>
            </a:extLst>
          </p:cNvPr>
          <p:cNvGraphicFramePr>
            <a:graphicFrameLocks noGrp="1"/>
          </p:cNvGraphicFramePr>
          <p:nvPr>
            <p:extLst>
              <p:ext uri="{D42A27DB-BD31-4B8C-83A1-F6EECF244321}">
                <p14:modId xmlns:p14="http://schemas.microsoft.com/office/powerpoint/2010/main" val="624454237"/>
              </p:ext>
            </p:extLst>
          </p:nvPr>
        </p:nvGraphicFramePr>
        <p:xfrm>
          <a:off x="650241" y="4223559"/>
          <a:ext cx="4561839" cy="1483360"/>
        </p:xfrm>
        <a:graphic>
          <a:graphicData uri="http://schemas.openxmlformats.org/drawingml/2006/table">
            <a:tbl>
              <a:tblPr firstRow="1" bandRow="1">
                <a:tableStyleId>{5940675A-B579-460E-94D1-54222C63F5DA}</a:tableStyleId>
              </a:tblPr>
              <a:tblGrid>
                <a:gridCol w="1520613">
                  <a:extLst>
                    <a:ext uri="{9D8B030D-6E8A-4147-A177-3AD203B41FA5}">
                      <a16:colId xmlns:a16="http://schemas.microsoft.com/office/drawing/2014/main" val="964459297"/>
                    </a:ext>
                  </a:extLst>
                </a:gridCol>
                <a:gridCol w="1520613">
                  <a:extLst>
                    <a:ext uri="{9D8B030D-6E8A-4147-A177-3AD203B41FA5}">
                      <a16:colId xmlns:a16="http://schemas.microsoft.com/office/drawing/2014/main" val="890196555"/>
                    </a:ext>
                  </a:extLst>
                </a:gridCol>
                <a:gridCol w="1520613">
                  <a:extLst>
                    <a:ext uri="{9D8B030D-6E8A-4147-A177-3AD203B41FA5}">
                      <a16:colId xmlns:a16="http://schemas.microsoft.com/office/drawing/2014/main" val="1952131796"/>
                    </a:ext>
                  </a:extLst>
                </a:gridCol>
              </a:tblGrid>
              <a:tr h="370840">
                <a:tc>
                  <a:txBody>
                    <a:bodyPr/>
                    <a:lstStyle/>
                    <a:p>
                      <a:pPr algn="ctr"/>
                      <a:r>
                        <a:rPr lang="en-US" dirty="0"/>
                        <a:t>Model</a:t>
                      </a:r>
                    </a:p>
                  </a:txBody>
                  <a:tcPr/>
                </a:tc>
                <a:tc>
                  <a:txBody>
                    <a:bodyPr/>
                    <a:lstStyle/>
                    <a:p>
                      <a:pPr algn="ctr"/>
                      <a:r>
                        <a:rPr lang="en-US" dirty="0"/>
                        <a:t>Unbalanced</a:t>
                      </a:r>
                    </a:p>
                  </a:txBody>
                  <a:tcPr/>
                </a:tc>
                <a:tc>
                  <a:txBody>
                    <a:bodyPr/>
                    <a:lstStyle/>
                    <a:p>
                      <a:pPr algn="ctr"/>
                      <a:r>
                        <a:rPr lang="en-US" dirty="0"/>
                        <a:t>Balanced</a:t>
                      </a:r>
                    </a:p>
                  </a:txBody>
                  <a:tcPr/>
                </a:tc>
                <a:extLst>
                  <a:ext uri="{0D108BD9-81ED-4DB2-BD59-A6C34878D82A}">
                    <a16:rowId xmlns:a16="http://schemas.microsoft.com/office/drawing/2014/main" val="2031402959"/>
                  </a:ext>
                </a:extLst>
              </a:tr>
              <a:tr h="370840">
                <a:tc>
                  <a:txBody>
                    <a:bodyPr/>
                    <a:lstStyle/>
                    <a:p>
                      <a:pPr algn="ctr"/>
                      <a:r>
                        <a:rPr lang="en-US" dirty="0"/>
                        <a:t>SVM</a:t>
                      </a:r>
                    </a:p>
                  </a:txBody>
                  <a:tcPr/>
                </a:tc>
                <a:tc>
                  <a:txBody>
                    <a:bodyPr/>
                    <a:lstStyle/>
                    <a:p>
                      <a:pPr algn="ctr"/>
                      <a:r>
                        <a:rPr lang="en-US" dirty="0"/>
                        <a:t>67.83</a:t>
                      </a:r>
                    </a:p>
                  </a:txBody>
                  <a:tcPr/>
                </a:tc>
                <a:tc>
                  <a:txBody>
                    <a:bodyPr/>
                    <a:lstStyle/>
                    <a:p>
                      <a:pPr algn="ctr"/>
                      <a:r>
                        <a:rPr lang="en-US" dirty="0"/>
                        <a:t>86.86</a:t>
                      </a:r>
                    </a:p>
                  </a:txBody>
                  <a:tcPr/>
                </a:tc>
                <a:extLst>
                  <a:ext uri="{0D108BD9-81ED-4DB2-BD59-A6C34878D82A}">
                    <a16:rowId xmlns:a16="http://schemas.microsoft.com/office/drawing/2014/main" val="1600258238"/>
                  </a:ext>
                </a:extLst>
              </a:tr>
              <a:tr h="370840">
                <a:tc>
                  <a:txBody>
                    <a:bodyPr/>
                    <a:lstStyle/>
                    <a:p>
                      <a:pPr algn="ctr"/>
                      <a:r>
                        <a:rPr lang="en-US" dirty="0"/>
                        <a:t>NB</a:t>
                      </a:r>
                    </a:p>
                  </a:txBody>
                  <a:tcPr/>
                </a:tc>
                <a:tc>
                  <a:txBody>
                    <a:bodyPr/>
                    <a:lstStyle/>
                    <a:p>
                      <a:pPr algn="ctr"/>
                      <a:r>
                        <a:rPr lang="en-US" dirty="0"/>
                        <a:t>45.55</a:t>
                      </a:r>
                    </a:p>
                  </a:txBody>
                  <a:tcPr/>
                </a:tc>
                <a:tc>
                  <a:txBody>
                    <a:bodyPr/>
                    <a:lstStyle/>
                    <a:p>
                      <a:pPr algn="ctr"/>
                      <a:r>
                        <a:rPr lang="en-US" dirty="0"/>
                        <a:t>46.68</a:t>
                      </a:r>
                    </a:p>
                  </a:txBody>
                  <a:tcPr/>
                </a:tc>
                <a:extLst>
                  <a:ext uri="{0D108BD9-81ED-4DB2-BD59-A6C34878D82A}">
                    <a16:rowId xmlns:a16="http://schemas.microsoft.com/office/drawing/2014/main" val="4186445497"/>
                  </a:ext>
                </a:extLst>
              </a:tr>
              <a:tr h="370840">
                <a:tc>
                  <a:txBody>
                    <a:bodyPr/>
                    <a:lstStyle/>
                    <a:p>
                      <a:pPr algn="ctr"/>
                      <a:r>
                        <a:rPr lang="en-US" dirty="0"/>
                        <a:t>ANN</a:t>
                      </a:r>
                    </a:p>
                  </a:txBody>
                  <a:tcPr/>
                </a:tc>
                <a:tc>
                  <a:txBody>
                    <a:bodyPr/>
                    <a:lstStyle/>
                    <a:p>
                      <a:pPr algn="ctr"/>
                      <a:r>
                        <a:rPr lang="en-US" dirty="0"/>
                        <a:t>52.65</a:t>
                      </a:r>
                    </a:p>
                  </a:txBody>
                  <a:tcPr/>
                </a:tc>
                <a:tc>
                  <a:txBody>
                    <a:bodyPr/>
                    <a:lstStyle/>
                    <a:p>
                      <a:pPr algn="ctr"/>
                      <a:r>
                        <a:rPr lang="en-US" dirty="0"/>
                        <a:t>88.28</a:t>
                      </a:r>
                    </a:p>
                  </a:txBody>
                  <a:tcPr/>
                </a:tc>
                <a:extLst>
                  <a:ext uri="{0D108BD9-81ED-4DB2-BD59-A6C34878D82A}">
                    <a16:rowId xmlns:a16="http://schemas.microsoft.com/office/drawing/2014/main" val="3495398326"/>
                  </a:ext>
                </a:extLst>
              </a:tr>
            </a:tbl>
          </a:graphicData>
        </a:graphic>
      </p:graphicFrame>
      <p:sp>
        <p:nvSpPr>
          <p:cNvPr id="30" name="Arrow: Right 29">
            <a:extLst>
              <a:ext uri="{FF2B5EF4-FFF2-40B4-BE49-F238E27FC236}">
                <a16:creationId xmlns:a16="http://schemas.microsoft.com/office/drawing/2014/main" id="{A518DDDF-1605-78EB-D402-11F835BD0835}"/>
              </a:ext>
            </a:extLst>
          </p:cNvPr>
          <p:cNvSpPr/>
          <p:nvPr/>
        </p:nvSpPr>
        <p:spPr>
          <a:xfrm>
            <a:off x="3581400" y="4683767"/>
            <a:ext cx="350520" cy="175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80E5B1C6-FA03-C34C-52AF-6D1F2CC4F2D3}"/>
              </a:ext>
            </a:extLst>
          </p:cNvPr>
          <p:cNvSpPr/>
          <p:nvPr/>
        </p:nvSpPr>
        <p:spPr>
          <a:xfrm>
            <a:off x="3581400" y="5066774"/>
            <a:ext cx="350520" cy="175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8BC2A3CC-58FC-B5ED-48AD-2946EA6AC2DF}"/>
              </a:ext>
            </a:extLst>
          </p:cNvPr>
          <p:cNvSpPr/>
          <p:nvPr/>
        </p:nvSpPr>
        <p:spPr>
          <a:xfrm>
            <a:off x="3581400" y="5449781"/>
            <a:ext cx="350520" cy="175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3455B62D-060E-4A81-DD50-3E00747ED25A}"/>
              </a:ext>
            </a:extLst>
          </p:cNvPr>
          <p:cNvSpPr txBox="1"/>
          <p:nvPr/>
        </p:nvSpPr>
        <p:spPr>
          <a:xfrm>
            <a:off x="4922936" y="-99739"/>
            <a:ext cx="2854960" cy="646331"/>
          </a:xfrm>
          <a:prstGeom prst="rect">
            <a:avLst/>
          </a:prstGeom>
          <a:noFill/>
        </p:spPr>
        <p:txBody>
          <a:bodyPr wrap="square" rtlCol="0">
            <a:spAutoFit/>
          </a:bodyPr>
          <a:lstStyle/>
          <a:p>
            <a:r>
              <a:rPr lang="en-US" sz="3600" b="1" dirty="0"/>
              <a:t>WHITE WINE</a:t>
            </a:r>
          </a:p>
        </p:txBody>
      </p:sp>
    </p:spTree>
    <p:extLst>
      <p:ext uri="{BB962C8B-B14F-4D97-AF65-F5344CB8AC3E}">
        <p14:creationId xmlns:p14="http://schemas.microsoft.com/office/powerpoint/2010/main" val="669301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7658E90-AF69-2B01-65F7-7E76DF5A5EC2}"/>
              </a:ext>
            </a:extLst>
          </p:cNvPr>
          <p:cNvSpPr>
            <a:spLocks noGrp="1"/>
          </p:cNvSpPr>
          <p:nvPr>
            <p:ph type="body" idx="1"/>
          </p:nvPr>
        </p:nvSpPr>
        <p:spPr>
          <a:xfrm>
            <a:off x="1895366" y="1108075"/>
            <a:ext cx="8973185" cy="4215765"/>
          </a:xfrm>
        </p:spPr>
        <p:txBody>
          <a:bodyPr>
            <a:normAutofit/>
          </a:bodyPr>
          <a:lstStyle/>
          <a:p>
            <a:pPr marL="342900" indent="-342900" algn="just">
              <a:buFont typeface="Arial" panose="020B0604020202020204" pitchFamily="34" charset="0"/>
              <a:buChar char="•"/>
            </a:pPr>
            <a:r>
              <a:rPr lang="en-US" sz="2400" dirty="0"/>
              <a:t>Using Pearson coefficient correlation matrices, the traits that can produce superior prediction results were found. The model's performance is enhanced after the sample datasets, which are balancing datasets, are applied.</a:t>
            </a:r>
          </a:p>
          <a:p>
            <a:pPr marL="342900" indent="-342900" algn="just">
              <a:buFont typeface="Arial" panose="020B0604020202020204" pitchFamily="34" charset="0"/>
              <a:buChar char="•"/>
            </a:pPr>
            <a:r>
              <a:rPr lang="en-US" sz="2400" dirty="0"/>
              <a:t>The accuracy of the naive Bayes (NB) algorithm is 46.33% from the red wine and 46.68% from the white wine, while the support vector machine (SVM) algorithm's accuracy from the red wine and white wine is 85.16% and 86.86%, respectively. The accuracy of the artificial neural network (ANN) algorithm is 85.16% and 88.28%, respectively. </a:t>
            </a:r>
          </a:p>
        </p:txBody>
      </p:sp>
      <p:sp>
        <p:nvSpPr>
          <p:cNvPr id="9" name="Date Placeholder 8">
            <a:extLst>
              <a:ext uri="{FF2B5EF4-FFF2-40B4-BE49-F238E27FC236}">
                <a16:creationId xmlns:a16="http://schemas.microsoft.com/office/drawing/2014/main" id="{B86AD343-7149-4E7C-BD28-3080F25980CF}"/>
              </a:ext>
            </a:extLst>
          </p:cNvPr>
          <p:cNvSpPr>
            <a:spLocks noGrp="1"/>
          </p:cNvSpPr>
          <p:nvPr>
            <p:ph type="dt" sz="half" idx="10"/>
          </p:nvPr>
        </p:nvSpPr>
        <p:spPr/>
        <p:txBody>
          <a:bodyPr/>
          <a:lstStyle/>
          <a:p>
            <a:r>
              <a:rPr lang="en-US" dirty="0"/>
              <a:t>20XX</a:t>
            </a:r>
          </a:p>
        </p:txBody>
      </p:sp>
      <p:sp>
        <p:nvSpPr>
          <p:cNvPr id="10" name="Footer Placeholder 9">
            <a:extLst>
              <a:ext uri="{FF2B5EF4-FFF2-40B4-BE49-F238E27FC236}">
                <a16:creationId xmlns:a16="http://schemas.microsoft.com/office/drawing/2014/main" id="{A865CC01-A53B-495A-820C-BEC2680EDC42}"/>
              </a:ext>
            </a:extLst>
          </p:cNvPr>
          <p:cNvSpPr>
            <a:spLocks noGrp="1"/>
          </p:cNvSpPr>
          <p:nvPr>
            <p:ph type="ftr" sz="quarter" idx="11"/>
          </p:nvPr>
        </p:nvSpPr>
        <p:spPr/>
        <p:txBody>
          <a:bodyPr/>
          <a:lstStyle/>
          <a:p>
            <a:r>
              <a:rPr lang="en-US" dirty="0"/>
              <a:t>PRESENTATION TITLE</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p:txBody>
          <a:bodyPr/>
          <a:lstStyle/>
          <a:p>
            <a:fld id="{A49DFD55-3C28-40EF-9E31-A92D2E4017FF}" type="slidenum">
              <a:rPr lang="en-US" smtClean="0"/>
              <a:pPr/>
              <a:t>16</a:t>
            </a:fld>
            <a:endParaRPr lang="en-US" dirty="0"/>
          </a:p>
        </p:txBody>
      </p:sp>
      <p:sp>
        <p:nvSpPr>
          <p:cNvPr id="24" name="Title 1">
            <a:extLst>
              <a:ext uri="{FF2B5EF4-FFF2-40B4-BE49-F238E27FC236}">
                <a16:creationId xmlns:a16="http://schemas.microsoft.com/office/drawing/2014/main" id="{C4719E58-EDFF-1BDB-6A50-4CDCA57166E9}"/>
              </a:ext>
            </a:extLst>
          </p:cNvPr>
          <p:cNvSpPr txBox="1">
            <a:spLocks/>
          </p:cNvSpPr>
          <p:nvPr/>
        </p:nvSpPr>
        <p:spPr>
          <a:xfrm>
            <a:off x="3498850" y="249239"/>
            <a:ext cx="5111750" cy="120491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dirty="0"/>
              <a:t>FINAL RESULTS</a:t>
            </a:r>
          </a:p>
        </p:txBody>
      </p:sp>
    </p:spTree>
    <p:extLst>
      <p:ext uri="{BB962C8B-B14F-4D97-AF65-F5344CB8AC3E}">
        <p14:creationId xmlns:p14="http://schemas.microsoft.com/office/powerpoint/2010/main" val="4215585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97195" y="680401"/>
            <a:ext cx="5111750" cy="600711"/>
          </a:xfrm>
        </p:spPr>
        <p:txBody>
          <a:bodyPr/>
          <a:lstStyle/>
          <a:p>
            <a:r>
              <a:rPr lang="en-US" dirty="0"/>
              <a:t>CONCLUSION</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5476875" y="1747521"/>
            <a:ext cx="6461125" cy="4129722"/>
          </a:xfrm>
        </p:spPr>
        <p:txBody>
          <a:bodyPr>
            <a:normAutofit lnSpcReduction="10000"/>
          </a:bodyPr>
          <a:lstStyle/>
          <a:p>
            <a:pPr algn="just"/>
            <a:r>
              <a:rPr lang="en-US" sz="2000" dirty="0"/>
              <a:t>The model's performance is enhanced after the sample datasets, which are balancing datasets, are applied. In general, the classification model performed better when unnecessary features from the datasets were removed.</a:t>
            </a:r>
          </a:p>
          <a:p>
            <a:pPr algn="just"/>
            <a:r>
              <a:rPr lang="en-US" sz="2000" dirty="0"/>
              <a:t>On both the red and white wine datasets, we found that the artificial neural network (ANN) produced the greatest accuracy results among these three machine learning algorithms. </a:t>
            </a:r>
          </a:p>
          <a:p>
            <a:pPr algn="just"/>
            <a:r>
              <a:rPr lang="en-US" sz="2000" dirty="0"/>
              <a:t>As a result, picking the suitable features and balancing the data in the classification algorithms might enhance the performance of the prediction model.</a:t>
            </a:r>
          </a:p>
        </p:txBody>
      </p:sp>
      <p:sp>
        <p:nvSpPr>
          <p:cNvPr id="4" name="Date Placeholder 3">
            <a:extLst>
              <a:ext uri="{FF2B5EF4-FFF2-40B4-BE49-F238E27FC236}">
                <a16:creationId xmlns:a16="http://schemas.microsoft.com/office/drawing/2014/main" id="{00560550-EE65-43CE-B899-F421E74287A1}"/>
              </a:ext>
            </a:extLst>
          </p:cNvPr>
          <p:cNvSpPr>
            <a:spLocks noGrp="1"/>
          </p:cNvSpPr>
          <p:nvPr>
            <p:ph type="dt" sz="half" idx="10"/>
          </p:nvPr>
        </p:nvSpPr>
        <p:spPr/>
        <p:txBody>
          <a:bodyPr/>
          <a:lstStyle/>
          <a:p>
            <a:r>
              <a:rPr lang="en-US" dirty="0"/>
              <a:t>20XX</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p:txBody>
          <a:bodyPr/>
          <a:lstStyle/>
          <a:p>
            <a:fld id="{A49DFD55-3C28-40EF-9E31-A92D2E4017FF}" type="slidenum">
              <a:rPr lang="en-US" smtClean="0"/>
              <a:pPr/>
              <a:t>17</a:t>
            </a:fld>
            <a:endParaRPr lang="en-US" dirty="0"/>
          </a:p>
        </p:txBody>
      </p:sp>
    </p:spTree>
    <p:extLst>
      <p:ext uri="{BB962C8B-B14F-4D97-AF65-F5344CB8AC3E}">
        <p14:creationId xmlns:p14="http://schemas.microsoft.com/office/powerpoint/2010/main" val="1742861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8F24-01A8-3A35-4AFD-D2710A273F22}"/>
              </a:ext>
            </a:extLst>
          </p:cNvPr>
          <p:cNvSpPr>
            <a:spLocks noGrp="1"/>
          </p:cNvSpPr>
          <p:nvPr>
            <p:ph type="ctrTitle"/>
          </p:nvPr>
        </p:nvSpPr>
        <p:spPr>
          <a:xfrm>
            <a:off x="7604760" y="3357880"/>
            <a:ext cx="4941771" cy="1122202"/>
          </a:xfrm>
        </p:spPr>
        <p:txBody>
          <a:bodyPr/>
          <a:lstStyle/>
          <a:p>
            <a:r>
              <a:rPr lang="en-US" sz="3600" b="1" dirty="0">
                <a:solidFill>
                  <a:schemeClr val="tx1"/>
                </a:solidFill>
              </a:rPr>
              <a:t>THANK YOU</a:t>
            </a:r>
            <a:endParaRPr lang="en-US" dirty="0"/>
          </a:p>
        </p:txBody>
      </p:sp>
      <p:sp>
        <p:nvSpPr>
          <p:cNvPr id="3" name="Subtitle 2">
            <a:extLst>
              <a:ext uri="{FF2B5EF4-FFF2-40B4-BE49-F238E27FC236}">
                <a16:creationId xmlns:a16="http://schemas.microsoft.com/office/drawing/2014/main" id="{755F82F2-DB97-A134-C2AE-35DD0E7008F0}"/>
              </a:ext>
            </a:extLst>
          </p:cNvPr>
          <p:cNvSpPr>
            <a:spLocks noGrp="1"/>
          </p:cNvSpPr>
          <p:nvPr>
            <p:ph type="subTitle" idx="1"/>
          </p:nvPr>
        </p:nvSpPr>
        <p:spPr>
          <a:xfrm>
            <a:off x="7729834" y="4661978"/>
            <a:ext cx="3053780" cy="614213"/>
          </a:xfrm>
        </p:spPr>
        <p:txBody>
          <a:bodyPr>
            <a:normAutofit/>
          </a:bodyPr>
          <a:lstStyle/>
          <a:p>
            <a:r>
              <a:rPr lang="en-US" sz="2800" dirty="0">
                <a:solidFill>
                  <a:schemeClr val="tx1"/>
                </a:solidFill>
              </a:rPr>
              <a:t>Team UNIQUE</a:t>
            </a:r>
          </a:p>
          <a:p>
            <a:endParaRPr lang="en-US" sz="2800" dirty="0"/>
          </a:p>
        </p:txBody>
      </p:sp>
    </p:spTree>
    <p:extLst>
      <p:ext uri="{BB962C8B-B14F-4D97-AF65-F5344CB8AC3E}">
        <p14:creationId xmlns:p14="http://schemas.microsoft.com/office/powerpoint/2010/main" val="2131239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62075" y="381319"/>
            <a:ext cx="5111750" cy="1204912"/>
          </a:xfrm>
        </p:spPr>
        <p:txBody>
          <a:bodyPr/>
          <a:lstStyle/>
          <a:p>
            <a:r>
              <a:rPr lang="en-US" dirty="0"/>
              <a:t>INTRODUCTION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362075" y="1693070"/>
            <a:ext cx="6725285" cy="4556441"/>
          </a:xfrm>
        </p:spPr>
        <p:txBody>
          <a:bodyPr>
            <a:normAutofit/>
          </a:bodyPr>
          <a:lstStyle/>
          <a:p>
            <a:pPr algn="just"/>
            <a:r>
              <a:rPr lang="en-US" sz="1800" dirty="0"/>
              <a:t>For both the customer and the wine-making businesses, the wine's quality is a crucial factor. Using product quality certification, industries are expanding their sales.</a:t>
            </a:r>
          </a:p>
          <a:p>
            <a:pPr algn="just"/>
            <a:r>
              <a:rPr lang="en-US" sz="1800" dirty="0"/>
              <a:t> Each person has a unique perspective on the test, therefore judging the wine's quality based on the opinions of humans is difficult. Numerous factors can be used to forecast wine quality, however not all factors will be effective in making a more accurate prediction. </a:t>
            </a:r>
          </a:p>
          <a:p>
            <a:pPr algn="just"/>
            <a:r>
              <a:rPr lang="en-US" sz="1800" dirty="0"/>
              <a:t>The research uses the wine quality dataset and machine learning classification techniques like Support Vector Machine (SVM), Naive Bayes (NB), and Artificial Neural Network (ANN) to determine what wine features are crucial to obtaining a good outcome.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p:txBody>
          <a:bodyPr/>
          <a:lstStyle/>
          <a:p>
            <a:r>
              <a:rPr lang="en-US" dirty="0"/>
              <a:t>20XX</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3571516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62075" y="381319"/>
            <a:ext cx="5111750" cy="1204912"/>
          </a:xfrm>
        </p:spPr>
        <p:txBody>
          <a:bodyPr/>
          <a:lstStyle/>
          <a:p>
            <a:r>
              <a:rPr lang="en-US" dirty="0"/>
              <a:t>ABSTRACT</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295275" y="1814194"/>
            <a:ext cx="8960485" cy="4907281"/>
          </a:xfrm>
        </p:spPr>
        <p:txBody>
          <a:bodyPr>
            <a:noAutofit/>
          </a:bodyPr>
          <a:lstStyle/>
          <a:p>
            <a:pPr algn="just"/>
            <a:r>
              <a:rPr lang="en-US" sz="1800" dirty="0"/>
              <a:t>It has not yet been possible to quantify the importance of each factor for predicting wine quality. Additionally, the accuracy is currently at 67.25% in terms of performance. </a:t>
            </a:r>
          </a:p>
          <a:p>
            <a:pPr algn="just"/>
            <a:r>
              <a:rPr lang="en-US" sz="1800" dirty="0"/>
              <a:t>Thus, we focused on two issues in our thesis:</a:t>
            </a:r>
          </a:p>
          <a:p>
            <a:pPr marL="342900" indent="-342900" algn="just">
              <a:buFont typeface="+mj-lt"/>
              <a:buAutoNum type="arabicPeriod"/>
            </a:pPr>
            <a:r>
              <a:rPr lang="en-US" sz="1800" dirty="0"/>
              <a:t>To the investigation of the significance of the characteristics for the assessment of wine quality. </a:t>
            </a:r>
          </a:p>
          <a:p>
            <a:pPr marL="342900" indent="-342900" algn="just">
              <a:buFont typeface="+mj-lt"/>
              <a:buAutoNum type="arabicPeriod"/>
            </a:pPr>
            <a:r>
              <a:rPr lang="en-US" sz="1800" dirty="0"/>
              <a:t>To utilize a neural network to enhance the performance of the prediction model. </a:t>
            </a:r>
          </a:p>
          <a:p>
            <a:pPr algn="just"/>
            <a:r>
              <a:rPr lang="en-US" sz="1800" dirty="0"/>
              <a:t>The following goals are established to answer the study question:  </a:t>
            </a:r>
          </a:p>
          <a:p>
            <a:pPr marL="285750" indent="-285750" algn="just">
              <a:buFont typeface="Arial" panose="020B0604020202020204" pitchFamily="34" charset="0"/>
              <a:buChar char="•"/>
            </a:pPr>
            <a:r>
              <a:rPr lang="en-US" sz="1800" dirty="0"/>
              <a:t>For the dataset's balance. </a:t>
            </a:r>
          </a:p>
          <a:p>
            <a:pPr marL="285750" indent="-285750" algn="just">
              <a:buFont typeface="Arial" panose="020B0604020202020204" pitchFamily="34" charset="0"/>
              <a:buChar char="•"/>
            </a:pPr>
            <a:r>
              <a:rPr lang="en-US" sz="1800" dirty="0"/>
              <a:t>To evaluate how the characteristics have an effect.  </a:t>
            </a:r>
          </a:p>
          <a:p>
            <a:pPr marL="285750" indent="-285750" algn="just">
              <a:buFont typeface="Arial" panose="020B0604020202020204" pitchFamily="34" charset="0"/>
              <a:buChar char="•"/>
            </a:pPr>
            <a:r>
              <a:rPr lang="en-US" sz="1800" dirty="0"/>
              <a:t>To tune the hyperparameters in the classification models for maximum performance.  </a:t>
            </a:r>
          </a:p>
          <a:p>
            <a:pPr marL="285750" indent="-285750" algn="just">
              <a:buFont typeface="Arial" panose="020B0604020202020204" pitchFamily="34" charset="0"/>
              <a:buChar char="•"/>
            </a:pPr>
            <a:r>
              <a:rPr lang="en-US" sz="1800" dirty="0"/>
              <a:t>To evaluate the methods and model them.</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p:txBody>
          <a:bodyPr/>
          <a:lstStyle/>
          <a:p>
            <a:r>
              <a:rPr lang="en-US" dirty="0"/>
              <a:t>20XX</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p:txBody>
          <a:bodyPr/>
          <a:lstStyle/>
          <a:p>
            <a:fld id="{A49DFD55-3C28-40EF-9E31-A92D2E4017FF}" type="slidenum">
              <a:rPr lang="en-US" smtClean="0"/>
              <a:pPr/>
              <a:t>3</a:t>
            </a:fld>
            <a:endParaRPr lang="en-US" dirty="0"/>
          </a:p>
        </p:txBody>
      </p:sp>
    </p:spTree>
    <p:extLst>
      <p:ext uri="{BB962C8B-B14F-4D97-AF65-F5344CB8AC3E}">
        <p14:creationId xmlns:p14="http://schemas.microsoft.com/office/powerpoint/2010/main" val="2178052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62075" y="381319"/>
            <a:ext cx="5111750" cy="1204912"/>
          </a:xfrm>
        </p:spPr>
        <p:txBody>
          <a:bodyPr/>
          <a:lstStyle/>
          <a:p>
            <a:r>
              <a:rPr lang="en-US" dirty="0"/>
              <a:t>To Balance the dataset</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661987" y="1788159"/>
            <a:ext cx="5931853" cy="4013202"/>
          </a:xfrm>
        </p:spPr>
        <p:txBody>
          <a:bodyPr>
            <a:normAutofit/>
          </a:bodyPr>
          <a:lstStyle/>
          <a:p>
            <a:pPr algn="just"/>
            <a:r>
              <a:rPr lang="en-US" sz="2000" dirty="0"/>
              <a:t>We utilized the red wine and white wine datasets from the UCI machine learning repository, which houses a sizable collection of datasets that have been used by the machine learning community. Two excel files, one each for red wine and white wine, are included in the dataset. There are 1599 examples of red wine in the red wine dataset and 4898 instances of white wine in the white wine dataset. There are 11 input variables in each dataset.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p:txBody>
          <a:bodyPr/>
          <a:lstStyle/>
          <a:p>
            <a:r>
              <a:rPr lang="en-US" dirty="0"/>
              <a:t>20XX</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p:txBody>
          <a:bodyPr/>
          <a:lstStyle/>
          <a:p>
            <a:fld id="{A49DFD55-3C28-40EF-9E31-A92D2E4017FF}" type="slidenum">
              <a:rPr lang="en-US" smtClean="0"/>
              <a:pPr/>
              <a:t>4</a:t>
            </a:fld>
            <a:endParaRPr lang="en-US" dirty="0"/>
          </a:p>
        </p:txBody>
      </p:sp>
      <p:pic>
        <p:nvPicPr>
          <p:cNvPr id="8" name="Picture 7">
            <a:extLst>
              <a:ext uri="{FF2B5EF4-FFF2-40B4-BE49-F238E27FC236}">
                <a16:creationId xmlns:a16="http://schemas.microsoft.com/office/drawing/2014/main" id="{E96785DB-4512-8C2F-3A70-A0B2F1B1DCE1}"/>
              </a:ext>
            </a:extLst>
          </p:cNvPr>
          <p:cNvPicPr>
            <a:picLocks noChangeAspect="1"/>
          </p:cNvPicPr>
          <p:nvPr/>
        </p:nvPicPr>
        <p:blipFill>
          <a:blip r:embed="rId2"/>
          <a:stretch>
            <a:fillRect/>
          </a:stretch>
        </p:blipFill>
        <p:spPr>
          <a:xfrm>
            <a:off x="6908800" y="1662707"/>
            <a:ext cx="5134081" cy="4264105"/>
          </a:xfrm>
          <a:prstGeom prst="rect">
            <a:avLst/>
          </a:prstGeom>
        </p:spPr>
      </p:pic>
    </p:spTree>
    <p:extLst>
      <p:ext uri="{BB962C8B-B14F-4D97-AF65-F5344CB8AC3E}">
        <p14:creationId xmlns:p14="http://schemas.microsoft.com/office/powerpoint/2010/main" val="37742369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3917950" y="257278"/>
            <a:ext cx="5111750" cy="1204912"/>
          </a:xfrm>
        </p:spPr>
        <p:txBody>
          <a:bodyPr/>
          <a:lstStyle/>
          <a:p>
            <a:r>
              <a:rPr lang="en-US" dirty="0"/>
              <a:t>UNBALANCED DATASET</a:t>
            </a:r>
          </a:p>
        </p:txBody>
      </p:sp>
      <p:sp>
        <p:nvSpPr>
          <p:cNvPr id="9" name="Text Placeholder 8">
            <a:extLst>
              <a:ext uri="{FF2B5EF4-FFF2-40B4-BE49-F238E27FC236}">
                <a16:creationId xmlns:a16="http://schemas.microsoft.com/office/drawing/2014/main" id="{7BA5AAA9-2619-2938-F78E-AAACA9B99FFD}"/>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p:txBody>
          <a:bodyPr/>
          <a:lstStyle/>
          <a:p>
            <a:r>
              <a:rPr lang="en-US" dirty="0"/>
              <a:t>20XX</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p:txBody>
          <a:bodyPr/>
          <a:lstStyle/>
          <a:p>
            <a:fld id="{A49DFD55-3C28-40EF-9E31-A92D2E4017FF}" type="slidenum">
              <a:rPr lang="en-US" smtClean="0"/>
              <a:pPr/>
              <a:t>5</a:t>
            </a:fld>
            <a:endParaRPr lang="en-US" dirty="0"/>
          </a:p>
        </p:txBody>
      </p:sp>
      <p:pic>
        <p:nvPicPr>
          <p:cNvPr id="11" name="Picture 10">
            <a:extLst>
              <a:ext uri="{FF2B5EF4-FFF2-40B4-BE49-F238E27FC236}">
                <a16:creationId xmlns:a16="http://schemas.microsoft.com/office/drawing/2014/main" id="{0C650706-577F-21D6-1EBA-F3A95C30D56A}"/>
              </a:ext>
            </a:extLst>
          </p:cNvPr>
          <p:cNvPicPr>
            <a:picLocks noChangeAspect="1"/>
          </p:cNvPicPr>
          <p:nvPr/>
        </p:nvPicPr>
        <p:blipFill>
          <a:blip r:embed="rId2"/>
          <a:stretch>
            <a:fillRect/>
          </a:stretch>
        </p:blipFill>
        <p:spPr>
          <a:xfrm>
            <a:off x="614679" y="1431710"/>
            <a:ext cx="11297071" cy="4837010"/>
          </a:xfrm>
          <a:prstGeom prst="rect">
            <a:avLst/>
          </a:prstGeom>
        </p:spPr>
      </p:pic>
    </p:spTree>
    <p:extLst>
      <p:ext uri="{BB962C8B-B14F-4D97-AF65-F5344CB8AC3E}">
        <p14:creationId xmlns:p14="http://schemas.microsoft.com/office/powerpoint/2010/main" val="1552626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2865120" y="257278"/>
            <a:ext cx="6164580" cy="1204912"/>
          </a:xfrm>
        </p:spPr>
        <p:txBody>
          <a:bodyPr/>
          <a:lstStyle/>
          <a:p>
            <a:r>
              <a:rPr lang="en-US" dirty="0"/>
              <a:t>BALANCED DATASET USING SMOTE</a:t>
            </a:r>
          </a:p>
        </p:txBody>
      </p:sp>
      <p:sp>
        <p:nvSpPr>
          <p:cNvPr id="9" name="Text Placeholder 8">
            <a:extLst>
              <a:ext uri="{FF2B5EF4-FFF2-40B4-BE49-F238E27FC236}">
                <a16:creationId xmlns:a16="http://schemas.microsoft.com/office/drawing/2014/main" id="{7BA5AAA9-2619-2938-F78E-AAACA9B99FFD}"/>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p:txBody>
          <a:bodyPr/>
          <a:lstStyle/>
          <a:p>
            <a:r>
              <a:rPr lang="en-US" dirty="0"/>
              <a:t>20XX</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p:txBody>
          <a:bodyPr/>
          <a:lstStyle/>
          <a:p>
            <a:fld id="{A49DFD55-3C28-40EF-9E31-A92D2E4017FF}" type="slidenum">
              <a:rPr lang="en-US" smtClean="0"/>
              <a:pPr/>
              <a:t>6</a:t>
            </a:fld>
            <a:endParaRPr lang="en-US" dirty="0"/>
          </a:p>
        </p:txBody>
      </p:sp>
      <p:pic>
        <p:nvPicPr>
          <p:cNvPr id="7" name="Picture 6">
            <a:extLst>
              <a:ext uri="{FF2B5EF4-FFF2-40B4-BE49-F238E27FC236}">
                <a16:creationId xmlns:a16="http://schemas.microsoft.com/office/drawing/2014/main" id="{9DF209E1-709D-5CF9-8A3C-2D84F6D9C1AB}"/>
              </a:ext>
            </a:extLst>
          </p:cNvPr>
          <p:cNvPicPr>
            <a:picLocks noChangeAspect="1"/>
          </p:cNvPicPr>
          <p:nvPr/>
        </p:nvPicPr>
        <p:blipFill>
          <a:blip r:embed="rId2"/>
          <a:stretch>
            <a:fillRect/>
          </a:stretch>
        </p:blipFill>
        <p:spPr>
          <a:xfrm>
            <a:off x="593350" y="1462190"/>
            <a:ext cx="11005300" cy="4759049"/>
          </a:xfrm>
          <a:prstGeom prst="rect">
            <a:avLst/>
          </a:prstGeom>
        </p:spPr>
      </p:pic>
    </p:spTree>
    <p:extLst>
      <p:ext uri="{BB962C8B-B14F-4D97-AF65-F5344CB8AC3E}">
        <p14:creationId xmlns:p14="http://schemas.microsoft.com/office/powerpoint/2010/main" val="2386068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62075" y="381319"/>
            <a:ext cx="5111750" cy="1204912"/>
          </a:xfrm>
        </p:spPr>
        <p:txBody>
          <a:bodyPr/>
          <a:lstStyle/>
          <a:p>
            <a:r>
              <a:rPr lang="en-US" dirty="0"/>
              <a:t>Feature selection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362075" y="1706879"/>
            <a:ext cx="7609205" cy="4013202"/>
          </a:xfrm>
        </p:spPr>
        <p:txBody>
          <a:bodyPr>
            <a:normAutofit/>
          </a:bodyPr>
          <a:lstStyle/>
          <a:p>
            <a:pPr algn="just"/>
            <a:r>
              <a:rPr lang="en-US" sz="2400" dirty="0"/>
              <a:t>The process of choosing the optimal subset of characteristics to be utilized for classification is known as feature selection.</a:t>
            </a:r>
          </a:p>
          <a:p>
            <a:pPr algn="just"/>
            <a:r>
              <a:rPr lang="en-US" sz="2400" dirty="0"/>
              <a:t>Feature selection is also used to explore the link between the features , to gain a better understanding of the features and to determine the correlation between the features, we use the Pearson coefficient correlation matrices.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p:txBody>
          <a:bodyPr/>
          <a:lstStyle/>
          <a:p>
            <a:r>
              <a:rPr lang="en-US" dirty="0"/>
              <a:t>20XX</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p:txBody>
          <a:bodyPr/>
          <a:lstStyle/>
          <a:p>
            <a:fld id="{A49DFD55-3C28-40EF-9E31-A92D2E4017FF}" type="slidenum">
              <a:rPr lang="en-US" smtClean="0"/>
              <a:pPr/>
              <a:t>7</a:t>
            </a:fld>
            <a:endParaRPr lang="en-US" dirty="0"/>
          </a:p>
        </p:txBody>
      </p:sp>
    </p:spTree>
    <p:extLst>
      <p:ext uri="{BB962C8B-B14F-4D97-AF65-F5344CB8AC3E}">
        <p14:creationId xmlns:p14="http://schemas.microsoft.com/office/powerpoint/2010/main" val="3635416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7B25F-39AB-C59B-EF4F-7A3C32A6EEE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905DB6E-B70F-9AE6-8DE9-A9956A958B0A}"/>
              </a:ext>
            </a:extLst>
          </p:cNvPr>
          <p:cNvSpPr>
            <a:spLocks noGrp="1"/>
          </p:cNvSpPr>
          <p:nvPr>
            <p:ph type="body" idx="1"/>
          </p:nvPr>
        </p:nvSpPr>
        <p:spPr/>
        <p:txBody>
          <a:bodyPr/>
          <a:lstStyle/>
          <a:p>
            <a:endParaRPr lang="en-US" dirty="0"/>
          </a:p>
        </p:txBody>
      </p:sp>
      <p:sp>
        <p:nvSpPr>
          <p:cNvPr id="4" name="Date Placeholder 3">
            <a:extLst>
              <a:ext uri="{FF2B5EF4-FFF2-40B4-BE49-F238E27FC236}">
                <a16:creationId xmlns:a16="http://schemas.microsoft.com/office/drawing/2014/main" id="{1609B07D-61A4-103D-1B9C-99CCC8F32888}"/>
              </a:ext>
            </a:extLst>
          </p:cNvPr>
          <p:cNvSpPr>
            <a:spLocks noGrp="1"/>
          </p:cNvSpPr>
          <p:nvPr>
            <p:ph type="dt" sz="half" idx="10"/>
          </p:nvPr>
        </p:nvSpPr>
        <p:spPr/>
        <p:txBody>
          <a:bodyPr/>
          <a:lstStyle/>
          <a:p>
            <a:r>
              <a:rPr lang="en-US"/>
              <a:t>20XX</a:t>
            </a:r>
            <a:endParaRPr lang="en-US" dirty="0"/>
          </a:p>
        </p:txBody>
      </p:sp>
      <p:sp>
        <p:nvSpPr>
          <p:cNvPr id="6" name="Slide Number Placeholder 5">
            <a:extLst>
              <a:ext uri="{FF2B5EF4-FFF2-40B4-BE49-F238E27FC236}">
                <a16:creationId xmlns:a16="http://schemas.microsoft.com/office/drawing/2014/main" id="{F6DAF002-04B4-D324-87B5-A9D310D412F7}"/>
              </a:ext>
            </a:extLst>
          </p:cNvPr>
          <p:cNvSpPr>
            <a:spLocks noGrp="1"/>
          </p:cNvSpPr>
          <p:nvPr>
            <p:ph type="sldNum" sz="quarter" idx="12"/>
          </p:nvPr>
        </p:nvSpPr>
        <p:spPr/>
        <p:txBody>
          <a:bodyPr/>
          <a:lstStyle/>
          <a:p>
            <a:fld id="{A49DFD55-3C28-40EF-9E31-A92D2E4017FF}" type="slidenum">
              <a:rPr lang="en-US" smtClean="0"/>
              <a:pPr/>
              <a:t>8</a:t>
            </a:fld>
            <a:endParaRPr lang="en-US" dirty="0"/>
          </a:p>
        </p:txBody>
      </p:sp>
      <p:pic>
        <p:nvPicPr>
          <p:cNvPr id="8" name="Picture 7">
            <a:extLst>
              <a:ext uri="{FF2B5EF4-FFF2-40B4-BE49-F238E27FC236}">
                <a16:creationId xmlns:a16="http://schemas.microsoft.com/office/drawing/2014/main" id="{C7D65CF0-8EA1-6FD7-844B-289C9D114228}"/>
              </a:ext>
            </a:extLst>
          </p:cNvPr>
          <p:cNvPicPr>
            <a:picLocks noChangeAspect="1"/>
          </p:cNvPicPr>
          <p:nvPr/>
        </p:nvPicPr>
        <p:blipFill>
          <a:blip r:embed="rId2"/>
          <a:stretch>
            <a:fillRect/>
          </a:stretch>
        </p:blipFill>
        <p:spPr>
          <a:xfrm>
            <a:off x="0" y="756406"/>
            <a:ext cx="6370320" cy="5345188"/>
          </a:xfrm>
          <a:prstGeom prst="rect">
            <a:avLst/>
          </a:prstGeom>
        </p:spPr>
      </p:pic>
      <p:pic>
        <p:nvPicPr>
          <p:cNvPr id="10" name="Picture 9">
            <a:extLst>
              <a:ext uri="{FF2B5EF4-FFF2-40B4-BE49-F238E27FC236}">
                <a16:creationId xmlns:a16="http://schemas.microsoft.com/office/drawing/2014/main" id="{E41CDE4B-16D3-BB50-57E7-03A65CE41096}"/>
              </a:ext>
            </a:extLst>
          </p:cNvPr>
          <p:cNvPicPr>
            <a:picLocks noChangeAspect="1"/>
          </p:cNvPicPr>
          <p:nvPr/>
        </p:nvPicPr>
        <p:blipFill>
          <a:blip r:embed="rId3"/>
          <a:stretch>
            <a:fillRect/>
          </a:stretch>
        </p:blipFill>
        <p:spPr>
          <a:xfrm>
            <a:off x="6096000" y="756405"/>
            <a:ext cx="6096000" cy="5345188"/>
          </a:xfrm>
          <a:prstGeom prst="rect">
            <a:avLst/>
          </a:prstGeom>
        </p:spPr>
      </p:pic>
    </p:spTree>
    <p:extLst>
      <p:ext uri="{BB962C8B-B14F-4D97-AF65-F5344CB8AC3E}">
        <p14:creationId xmlns:p14="http://schemas.microsoft.com/office/powerpoint/2010/main" val="4241434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CF7D-8220-F8AB-D404-7CF71E4E2AE9}"/>
              </a:ext>
            </a:extLst>
          </p:cNvPr>
          <p:cNvSpPr>
            <a:spLocks noGrp="1"/>
          </p:cNvSpPr>
          <p:nvPr>
            <p:ph type="title"/>
          </p:nvPr>
        </p:nvSpPr>
        <p:spPr>
          <a:xfrm>
            <a:off x="681354" y="253047"/>
            <a:ext cx="6125845" cy="554672"/>
          </a:xfrm>
        </p:spPr>
        <p:txBody>
          <a:bodyPr/>
          <a:lstStyle/>
          <a:p>
            <a:r>
              <a:rPr lang="en-US" dirty="0"/>
              <a:t>Results of feature selection</a:t>
            </a:r>
          </a:p>
        </p:txBody>
      </p:sp>
      <p:sp>
        <p:nvSpPr>
          <p:cNvPr id="3" name="Text Placeholder 2">
            <a:extLst>
              <a:ext uri="{FF2B5EF4-FFF2-40B4-BE49-F238E27FC236}">
                <a16:creationId xmlns:a16="http://schemas.microsoft.com/office/drawing/2014/main" id="{3520B657-C50D-7744-9209-798A8C9C17B2}"/>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3D9759F7-FAE5-C14B-A01E-3AD3EE47DDC2}"/>
              </a:ext>
            </a:extLst>
          </p:cNvPr>
          <p:cNvSpPr>
            <a:spLocks noGrp="1"/>
          </p:cNvSpPr>
          <p:nvPr>
            <p:ph type="dt" sz="half" idx="10"/>
          </p:nvPr>
        </p:nvSpPr>
        <p:spPr/>
        <p:txBody>
          <a:bodyPr/>
          <a:lstStyle/>
          <a:p>
            <a:r>
              <a:rPr lang="en-US"/>
              <a:t>20XX</a:t>
            </a:r>
            <a:endParaRPr lang="en-US" dirty="0"/>
          </a:p>
        </p:txBody>
      </p:sp>
      <p:sp>
        <p:nvSpPr>
          <p:cNvPr id="6" name="Slide Number Placeholder 5">
            <a:extLst>
              <a:ext uri="{FF2B5EF4-FFF2-40B4-BE49-F238E27FC236}">
                <a16:creationId xmlns:a16="http://schemas.microsoft.com/office/drawing/2014/main" id="{E0C03FBE-ACE2-F8F0-B56E-FEC339A89A53}"/>
              </a:ext>
            </a:extLst>
          </p:cNvPr>
          <p:cNvSpPr>
            <a:spLocks noGrp="1"/>
          </p:cNvSpPr>
          <p:nvPr>
            <p:ph type="sldNum" sz="quarter" idx="12"/>
          </p:nvPr>
        </p:nvSpPr>
        <p:spPr/>
        <p:txBody>
          <a:bodyPr/>
          <a:lstStyle/>
          <a:p>
            <a:fld id="{A49DFD55-3C28-40EF-9E31-A92D2E4017FF}" type="slidenum">
              <a:rPr lang="en-US" smtClean="0"/>
              <a:pPr/>
              <a:t>9</a:t>
            </a:fld>
            <a:endParaRPr lang="en-US" dirty="0"/>
          </a:p>
        </p:txBody>
      </p:sp>
      <p:pic>
        <p:nvPicPr>
          <p:cNvPr id="11" name="Picture 10" descr="Chart, line chart&#10;&#10;Description automatically generated">
            <a:extLst>
              <a:ext uri="{FF2B5EF4-FFF2-40B4-BE49-F238E27FC236}">
                <a16:creationId xmlns:a16="http://schemas.microsoft.com/office/drawing/2014/main" id="{CEC11746-BC75-86A5-8CE8-C23006E1DCE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9280" y="807720"/>
            <a:ext cx="10383520" cy="5951856"/>
          </a:xfrm>
          <a:prstGeom prst="rect">
            <a:avLst/>
          </a:prstGeom>
          <a:noFill/>
          <a:ln>
            <a:noFill/>
          </a:ln>
        </p:spPr>
      </p:pic>
    </p:spTree>
    <p:extLst>
      <p:ext uri="{BB962C8B-B14F-4D97-AF65-F5344CB8AC3E}">
        <p14:creationId xmlns:p14="http://schemas.microsoft.com/office/powerpoint/2010/main" val="26744732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3.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886</TotalTime>
  <Words>840</Words>
  <Application>Microsoft Office PowerPoint</Application>
  <PresentationFormat>Widescreen</PresentationFormat>
  <Paragraphs>117</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Tenorite</vt:lpstr>
      <vt:lpstr>Office Theme</vt:lpstr>
      <vt:lpstr>WINE QUALITY PREDICTION</vt:lpstr>
      <vt:lpstr>INTRODUCTION</vt:lpstr>
      <vt:lpstr>ABSTRACT</vt:lpstr>
      <vt:lpstr>To Balance the dataset</vt:lpstr>
      <vt:lpstr>UNBALANCED DATASET</vt:lpstr>
      <vt:lpstr>BALANCED DATASET USING SMOTE</vt:lpstr>
      <vt:lpstr>Feature selection</vt:lpstr>
      <vt:lpstr>PowerPoint Presentation</vt:lpstr>
      <vt:lpstr>Results of feature selection</vt:lpstr>
      <vt:lpstr>PowerPoint Presentation</vt:lpstr>
      <vt:lpstr>PowerPoint Presentation</vt:lpstr>
      <vt:lpstr>PowerPoint Presentation</vt:lpstr>
      <vt:lpstr>evaluation of the models</vt:lpstr>
      <vt:lpstr>PowerPoint Presentation</vt:lpstr>
      <vt:lpstr>PowerPoint Presentation</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WINE QUALITY PREDICTION</dc:title>
  <dc:creator>Palakurthi, Vijayeshwari</dc:creator>
  <cp:lastModifiedBy>Palakurthi, Vijayeshwari</cp:lastModifiedBy>
  <cp:revision>11</cp:revision>
  <dcterms:created xsi:type="dcterms:W3CDTF">2023-05-03T01:55:30Z</dcterms:created>
  <dcterms:modified xsi:type="dcterms:W3CDTF">2023-05-08T22:03:47Z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